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99EA84-CF4F-4F70-9378-71279B9B5CD1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871C0B-7E4B-4D77-8A31-B8E4E6DD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9834092339/student_view0/chapter4/animation_-_endosymbiosi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smtClean="0"/>
              <a:t>Botany—Chapter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/>
          <a:p>
            <a:r>
              <a:rPr lang="en-US" sz="4400" dirty="0" smtClean="0"/>
              <a:t>Welcome to the World of Plants.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51510" indent="-514350">
              <a:buFont typeface="+mj-lt"/>
              <a:buAutoNum type="arabicPeriod" startAt="5"/>
            </a:pPr>
            <a:r>
              <a:rPr lang="en-US" sz="3200" dirty="0" smtClean="0"/>
              <a:t>Plants must survive in their environment.</a:t>
            </a:r>
          </a:p>
          <a:p>
            <a:pPr marL="651510" indent="-514350">
              <a:buFont typeface="+mj-lt"/>
              <a:buAutoNum type="arabicPeriod" startAt="5"/>
            </a:pPr>
            <a:r>
              <a:rPr lang="en-US" sz="3200" dirty="0" smtClean="0"/>
              <a:t>Plants are complex.</a:t>
            </a:r>
          </a:p>
          <a:p>
            <a:pPr marL="651510" indent="-514350">
              <a:buFont typeface="+mj-lt"/>
              <a:buAutoNum type="arabicPeriod" startAt="5"/>
            </a:pPr>
            <a:r>
              <a:rPr lang="en-US" sz="3200" dirty="0" smtClean="0"/>
              <a:t>Individuals are the result of interaction between genes and the environment.</a:t>
            </a:r>
            <a:br>
              <a:rPr lang="en-US" sz="3200" dirty="0" smtClean="0"/>
            </a:br>
            <a:r>
              <a:rPr lang="en-US" sz="3200" dirty="0" smtClean="0"/>
              <a:t>(note trees on my desktop)</a:t>
            </a:r>
          </a:p>
          <a:p>
            <a:pPr marL="651510" indent="-514350">
              <a:buFont typeface="+mj-lt"/>
              <a:buAutoNum type="arabicPeriod" startAt="5"/>
            </a:pPr>
            <a:r>
              <a:rPr lang="en-US" sz="3200" dirty="0" smtClean="0"/>
              <a:t>Plants have no purpose nor decision making ability.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inclusion of one primitive cell into another that formed Eukaryotic cells is called the </a:t>
            </a:r>
            <a:r>
              <a:rPr lang="en-US" b="1" u="sng" dirty="0" smtClean="0"/>
              <a:t>Endosymbiotic Theory</a:t>
            </a:r>
            <a:r>
              <a:rPr lang="en-US" dirty="0" smtClean="0"/>
              <a:t>.  (</a:t>
            </a:r>
            <a:r>
              <a:rPr lang="en-US" dirty="0" smtClean="0">
                <a:hlinkClick r:id="rId2"/>
              </a:rPr>
              <a:t>Click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is how Eukaryotic cells began.</a:t>
            </a:r>
          </a:p>
          <a:p>
            <a:r>
              <a:rPr lang="en-US" dirty="0" smtClean="0"/>
              <a:t>Upright growth in plants is the result of a beneficial genetic mutation.  </a:t>
            </a:r>
          </a:p>
          <a:p>
            <a:pPr lvl="1"/>
            <a:r>
              <a:rPr lang="en-US" dirty="0" smtClean="0"/>
              <a:t>Allowed those plants to gather more sunlight. </a:t>
            </a:r>
          </a:p>
          <a:p>
            <a:r>
              <a:rPr lang="en-US" b="1" u="sng" dirty="0" err="1" smtClean="0"/>
              <a:t>Relictual</a:t>
            </a:r>
            <a:r>
              <a:rPr lang="en-US" dirty="0" smtClean="0"/>
              <a:t> features are those that have changed little over time.</a:t>
            </a:r>
          </a:p>
          <a:p>
            <a:r>
              <a:rPr lang="en-US" dirty="0" smtClean="0"/>
              <a:t>Derived features evolved from something else.</a:t>
            </a:r>
          </a:p>
          <a:p>
            <a:r>
              <a:rPr lang="en-US" dirty="0" smtClean="0"/>
              <a:t>Alternative adaptations are various responses to the environment.  </a:t>
            </a:r>
          </a:p>
          <a:p>
            <a:pPr lvl="1"/>
            <a:r>
              <a:rPr lang="en-US" dirty="0" smtClean="0"/>
              <a:t>Plants must be able to survive different situations.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Studying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Religious Methods</a:t>
            </a:r>
          </a:p>
          <a:p>
            <a:pPr lvl="1"/>
            <a:r>
              <a:rPr lang="en-US" sz="2800" dirty="0" smtClean="0"/>
              <a:t>Knowledge through revelation.</a:t>
            </a:r>
          </a:p>
          <a:p>
            <a:pPr lvl="1"/>
            <a:r>
              <a:rPr lang="en-US" sz="2800" dirty="0" smtClean="0"/>
              <a:t>Gods cannot be seen nor studied.</a:t>
            </a:r>
          </a:p>
          <a:p>
            <a:pPr lvl="1"/>
            <a:r>
              <a:rPr lang="en-US" sz="2800" dirty="0" smtClean="0"/>
              <a:t>Faith and belief is key—can explain the unexplainable.</a:t>
            </a:r>
            <a:br>
              <a:rPr lang="en-US" sz="2800" dirty="0" smtClean="0"/>
            </a:br>
            <a:endParaRPr lang="en-US" sz="2800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Metaphysical systems</a:t>
            </a:r>
          </a:p>
          <a:p>
            <a:pPr lvl="1"/>
            <a:r>
              <a:rPr lang="en-US" sz="2800" dirty="0" smtClean="0"/>
              <a:t>Includes natural AND supernatural forces.</a:t>
            </a:r>
          </a:p>
          <a:p>
            <a:pPr lvl="1"/>
            <a:r>
              <a:rPr lang="en-US" sz="2800" dirty="0" smtClean="0"/>
              <a:t>Allows for the explanation of “luck”, “omens”, etc.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Studying Plants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dirty="0" smtClean="0"/>
              <a:t>3. 	Speculative Philosophy</a:t>
            </a:r>
          </a:p>
          <a:p>
            <a:pPr lvl="1"/>
            <a:r>
              <a:rPr lang="en-US" dirty="0" smtClean="0"/>
              <a:t>Analyzing the world by logic.</a:t>
            </a:r>
          </a:p>
          <a:p>
            <a:pPr lvl="1"/>
            <a:r>
              <a:rPr lang="en-US" dirty="0" smtClean="0"/>
              <a:t>Can reach accurate conclusions</a:t>
            </a:r>
          </a:p>
          <a:p>
            <a:pPr lvl="2"/>
            <a:r>
              <a:rPr lang="en-US" dirty="0" smtClean="0"/>
              <a:t>Ex.—the existence of atoms in 400 BC</a:t>
            </a:r>
          </a:p>
          <a:p>
            <a:pPr lvl="1"/>
            <a:r>
              <a:rPr lang="en-US" dirty="0" smtClean="0"/>
              <a:t>There is no verification of conclusions</a:t>
            </a:r>
          </a:p>
          <a:p>
            <a:pPr>
              <a:buNone/>
            </a:pPr>
            <a:r>
              <a:rPr lang="en-US" dirty="0" smtClean="0"/>
              <a:t>4.  Scientific Method</a:t>
            </a:r>
          </a:p>
          <a:p>
            <a:pPr lvl="1"/>
            <a:r>
              <a:rPr lang="en-US" dirty="0" smtClean="0"/>
              <a:t>Information is derived from observation.</a:t>
            </a:r>
          </a:p>
          <a:p>
            <a:pPr lvl="1"/>
            <a:r>
              <a:rPr lang="en-US" dirty="0" smtClean="0"/>
              <a:t>	Claims from or about deities must be verified.</a:t>
            </a:r>
          </a:p>
          <a:p>
            <a:pPr lvl="1"/>
            <a:r>
              <a:rPr lang="en-US" dirty="0" smtClean="0"/>
              <a:t>All observations must be verified.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Define the problem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Research the problem</a:t>
            </a:r>
          </a:p>
          <a:p>
            <a:pPr lvl="1"/>
            <a:r>
              <a:rPr lang="en-US" dirty="0" smtClean="0"/>
              <a:t>You must have an understanding of what you observe.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Form a Hypothesis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Hypthesis</a:t>
            </a:r>
            <a:r>
              <a:rPr lang="en-US" dirty="0" smtClean="0"/>
              <a:t> is a prediction that can be tested.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Experiments are designed to test a hypothesis.</a:t>
            </a:r>
          </a:p>
          <a:p>
            <a:pPr lvl="1"/>
            <a:r>
              <a:rPr lang="en-US" dirty="0" smtClean="0"/>
              <a:t>Must be controlled and test only one variable.</a:t>
            </a:r>
          </a:p>
          <a:p>
            <a:pPr lvl="1"/>
            <a:r>
              <a:rPr lang="en-US" dirty="0" smtClean="0"/>
              <a:t>Results must be measurable.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of the Scientific Method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dirty="0" smtClean="0"/>
              <a:t>5.  Collect and analyze results of the experiment</a:t>
            </a:r>
          </a:p>
          <a:p>
            <a:pPr>
              <a:buNone/>
            </a:pPr>
            <a:r>
              <a:rPr lang="en-US" dirty="0" smtClean="0"/>
              <a:t>6.  Draw </a:t>
            </a:r>
            <a:r>
              <a:rPr lang="en-US" dirty="0" smtClean="0"/>
              <a:t>conclusions based on results.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drawback of Science is that it cannot deal with Morality or Emotion.</a:t>
            </a:r>
          </a:p>
          <a:p>
            <a:r>
              <a:rPr lang="en-US" dirty="0" err="1" smtClean="0"/>
              <a:t>Euthenasia</a:t>
            </a:r>
            <a:r>
              <a:rPr lang="en-US" dirty="0" smtClean="0"/>
              <a:t>?</a:t>
            </a:r>
          </a:p>
          <a:p>
            <a:r>
              <a:rPr lang="en-US" dirty="0" smtClean="0"/>
              <a:t>Abortion?</a:t>
            </a:r>
          </a:p>
          <a:p>
            <a:r>
              <a:rPr lang="en-US" dirty="0" smtClean="0"/>
              <a:t>Beauty?</a:t>
            </a:r>
          </a:p>
          <a:p>
            <a:r>
              <a:rPr lang="en-US" dirty="0" smtClean="0"/>
              <a:t>Fear</a:t>
            </a:r>
            <a:r>
              <a:rPr lang="en-US" dirty="0" smtClean="0"/>
              <a:t>?</a:t>
            </a:r>
          </a:p>
          <a:p>
            <a:r>
              <a:rPr lang="en-US" dirty="0" smtClean="0"/>
              <a:t>Humor?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lacier 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3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6" y="0"/>
            <a:ext cx="90297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st Chance 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3" y="-26988"/>
            <a:ext cx="9179984" cy="6884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a Plant?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>
            <a:no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Plant metabolism is based on chemistry and physics.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Plants have a means of storing and using information.</a:t>
            </a:r>
          </a:p>
          <a:p>
            <a:pPr marL="1042416" lvl="1" indent="-457200"/>
            <a:r>
              <a:rPr lang="en-US" sz="3200" dirty="0" smtClean="0"/>
              <a:t>DNA</a:t>
            </a:r>
          </a:p>
          <a:p>
            <a:pPr marL="1042416" lvl="1" indent="-457200"/>
            <a:r>
              <a:rPr lang="en-US" sz="3200" dirty="0" smtClean="0"/>
              <a:t>RNA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Plants reproduce and pass genes on to descendents.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Genes can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293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Botany—Chapter 1</vt:lpstr>
      <vt:lpstr>Methods for Studying Plants</vt:lpstr>
      <vt:lpstr>Methods for Studying Plants (cont’d)</vt:lpstr>
      <vt:lpstr>Steps of the Scientific Method</vt:lpstr>
      <vt:lpstr>Steps of the Scientific Method (cont’d)</vt:lpstr>
      <vt:lpstr>Slide 6</vt:lpstr>
      <vt:lpstr>Slide 7</vt:lpstr>
      <vt:lpstr>Slide 8</vt:lpstr>
      <vt:lpstr>What Defines a Plant?</vt:lpstr>
      <vt:lpstr>Slide 10</vt:lpstr>
      <vt:lpstr>Development of Plants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Botany—Chapter 1</dc:title>
  <dc:creator>jgrant</dc:creator>
  <cp:lastModifiedBy>jgrant</cp:lastModifiedBy>
  <cp:revision>11</cp:revision>
  <dcterms:created xsi:type="dcterms:W3CDTF">2009-08-21T16:20:41Z</dcterms:created>
  <dcterms:modified xsi:type="dcterms:W3CDTF">2010-08-26T14:48:33Z</dcterms:modified>
</cp:coreProperties>
</file>