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5A265-8643-4009-B369-3CCE4980C75F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B2870-47D2-4E11-BE1A-F78ACA5B8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04618E-C73C-450C-AC64-AAD8A727C9D7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19AEF0-FAC6-4E0E-A65A-449D1627D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qjcCvzWwww&amp;feature=relat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BOTANY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Principles of 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Carbon Bonds</a:t>
            </a:r>
            <a:br>
              <a:rPr lang="en-US" dirty="0" smtClean="0"/>
            </a:br>
            <a:r>
              <a:rPr lang="en-US" dirty="0" smtClean="0"/>
              <a:t>(3 ways)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SINGLE BONDS:</a:t>
            </a:r>
          </a:p>
          <a:p>
            <a:pPr lvl="1"/>
            <a:r>
              <a:rPr lang="en-US" dirty="0" smtClean="0"/>
              <a:t>Only 1 electron is shared  (low energy)</a:t>
            </a:r>
          </a:p>
          <a:p>
            <a:pPr lvl="1"/>
            <a:r>
              <a:rPr lang="en-US" dirty="0" smtClean="0"/>
              <a:t>4 single bonds can be formed by one atom</a:t>
            </a:r>
          </a:p>
          <a:p>
            <a:pPr lvl="1"/>
            <a:r>
              <a:rPr lang="en-US" dirty="0" smtClean="0"/>
              <a:t>Shape is a tetrahedron (pyramid with 4 equal sides)</a:t>
            </a:r>
          </a:p>
          <a:p>
            <a:pPr lvl="1"/>
            <a:r>
              <a:rPr lang="en-US" dirty="0" smtClean="0"/>
              <a:t>Carbon atoms can also form into chains of any size</a:t>
            </a:r>
          </a:p>
          <a:p>
            <a:pPr lvl="1">
              <a:buNone/>
            </a:pPr>
            <a:r>
              <a:rPr lang="en-US" dirty="0" smtClean="0"/>
              <a:t>C         C        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\    /   \    /    \      ………</a:t>
            </a:r>
          </a:p>
          <a:p>
            <a:pPr lvl="1">
              <a:buNone/>
            </a:pPr>
            <a:r>
              <a:rPr lang="en-US" dirty="0" smtClean="0"/>
              <a:t>	  C         </a:t>
            </a:r>
            <a:r>
              <a:rPr lang="en-US" dirty="0" err="1" smtClean="0"/>
              <a:t>C</a:t>
            </a:r>
            <a:r>
              <a:rPr lang="en-US" dirty="0" smtClean="0"/>
              <a:t>         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Single bonds can rotate</a:t>
            </a:r>
          </a:p>
          <a:p>
            <a:pPr lvl="1"/>
            <a:r>
              <a:rPr lang="en-US" dirty="0" smtClean="0"/>
              <a:t>Can form into rings (Usually pentagonal or hexagonal)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Carbon Bonds</a:t>
            </a:r>
            <a:br>
              <a:rPr lang="en-US" dirty="0" smtClean="0"/>
            </a:br>
            <a:r>
              <a:rPr lang="en-US" dirty="0" smtClean="0"/>
              <a:t>(3 ways)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Double bonds</a:t>
            </a:r>
          </a:p>
          <a:p>
            <a:pPr lvl="1"/>
            <a:r>
              <a:rPr lang="en-US" dirty="0" smtClean="0"/>
              <a:t>2 electrons are shared </a:t>
            </a:r>
          </a:p>
          <a:p>
            <a:pPr lvl="1"/>
            <a:r>
              <a:rPr lang="en-US" dirty="0" smtClean="0"/>
              <a:t>One atom can form 2 double bonds</a:t>
            </a:r>
          </a:p>
          <a:p>
            <a:pPr lvl="2"/>
            <a:r>
              <a:rPr lang="en-US" dirty="0" smtClean="0"/>
              <a:t>= C = C =  (or with other element)  O = C = O</a:t>
            </a:r>
          </a:p>
          <a:p>
            <a:pPr lvl="1"/>
            <a:r>
              <a:rPr lang="en-US" dirty="0" smtClean="0"/>
              <a:t>Shape is FLAT and LINEAR and </a:t>
            </a:r>
            <a:r>
              <a:rPr lang="en-US" u="sng" dirty="0" smtClean="0"/>
              <a:t>does not rotate</a:t>
            </a:r>
          </a:p>
          <a:p>
            <a:pPr lvl="1"/>
            <a:r>
              <a:rPr lang="en-US" dirty="0" smtClean="0"/>
              <a:t>May form into rings that resonate </a:t>
            </a:r>
            <a:br>
              <a:rPr lang="en-US" dirty="0" smtClean="0"/>
            </a:br>
            <a:r>
              <a:rPr lang="en-US" dirty="0" smtClean="0"/>
              <a:t>(Usually pentagonal or hexagonal)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*see white board*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Carbon Bonds</a:t>
            </a:r>
            <a:br>
              <a:rPr lang="en-US" dirty="0" smtClean="0"/>
            </a:br>
            <a:r>
              <a:rPr lang="en-US" dirty="0" smtClean="0"/>
              <a:t>(3 ways)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Triple bonds</a:t>
            </a:r>
          </a:p>
          <a:p>
            <a:pPr lvl="1"/>
            <a:r>
              <a:rPr lang="en-US" dirty="0" smtClean="0"/>
              <a:t>3 electrons are shared</a:t>
            </a:r>
          </a:p>
          <a:p>
            <a:pPr lvl="1"/>
            <a:r>
              <a:rPr lang="en-US" dirty="0" smtClean="0"/>
              <a:t>Rarely occurs</a:t>
            </a:r>
          </a:p>
          <a:p>
            <a:pPr lvl="1"/>
            <a:r>
              <a:rPr lang="en-US" dirty="0" smtClean="0"/>
              <a:t>Very high energy and very unstable</a:t>
            </a:r>
            <a:br>
              <a:rPr lang="en-US" dirty="0" smtClean="0"/>
            </a:br>
            <a:r>
              <a:rPr lang="en-US" dirty="0" smtClean="0"/>
              <a:t>thus, highly reactive</a:t>
            </a:r>
          </a:p>
          <a:p>
            <a:pPr lvl="1">
              <a:buNone/>
            </a:pPr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	H – C </a:t>
            </a:r>
            <a:r>
              <a:rPr lang="en-US" dirty="0" smtClean="0">
                <a:sym typeface="Symbol"/>
              </a:rPr>
              <a:t> C – H  (acetylene)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reactions</a:t>
            </a:r>
          </a:p>
          <a:p>
            <a:pPr lvl="1"/>
            <a:r>
              <a:rPr lang="en-US" dirty="0" smtClean="0"/>
              <a:t>One molecule breaks down to become 2 molecules</a:t>
            </a:r>
          </a:p>
          <a:p>
            <a:pPr lvl="1"/>
            <a:r>
              <a:rPr lang="en-US" dirty="0" smtClean="0"/>
              <a:t>AB =&gt; A + B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reactions</a:t>
            </a:r>
          </a:p>
          <a:p>
            <a:pPr lvl="1"/>
            <a:r>
              <a:rPr lang="en-US" dirty="0" smtClean="0"/>
              <a:t>2 molecules combine to become a new molecule</a:t>
            </a:r>
          </a:p>
          <a:p>
            <a:pPr lvl="1"/>
            <a:r>
              <a:rPr lang="en-US" dirty="0" smtClean="0"/>
              <a:t>A + B =&gt; AB</a:t>
            </a:r>
          </a:p>
          <a:p>
            <a:r>
              <a:rPr lang="en-US" u="sng" dirty="0" smtClean="0"/>
              <a:t>Activation energy</a:t>
            </a:r>
            <a:r>
              <a:rPr lang="en-US" dirty="0" smtClean="0"/>
              <a:t> is the amount of energy needed to start a reaction (boulder in a divot)</a:t>
            </a:r>
          </a:p>
          <a:p>
            <a:pPr algn="ctr"/>
            <a:r>
              <a:rPr lang="en-US" dirty="0" smtClean="0"/>
              <a:t>Catalysts reduce the required activation energy</a:t>
            </a:r>
            <a:br>
              <a:rPr lang="en-US" dirty="0" smtClean="0"/>
            </a:b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Millions of different Carbon molecules are possible</a:t>
            </a:r>
          </a:p>
          <a:p>
            <a:r>
              <a:rPr lang="en-US" dirty="0" smtClean="0"/>
              <a:t>Functional Groups are chemical groups that can attach to Carbon compounds</a:t>
            </a:r>
          </a:p>
          <a:p>
            <a:pPr lvl="1"/>
            <a:r>
              <a:rPr lang="en-US" dirty="0" smtClean="0"/>
              <a:t>Functional groups give compounds certain properties</a:t>
            </a:r>
          </a:p>
          <a:p>
            <a:pPr lvl="1"/>
            <a:r>
              <a:rPr lang="en-US" dirty="0" smtClean="0"/>
              <a:t>More than one functional group can attach to large carbon compounds, thus, a large compound can have many different properties.</a:t>
            </a:r>
          </a:p>
          <a:p>
            <a:pPr>
              <a:buNone/>
            </a:pPr>
            <a:r>
              <a:rPr lang="en-US" dirty="0" smtClean="0"/>
              <a:t>Some Functional groups and properties:</a:t>
            </a:r>
          </a:p>
          <a:p>
            <a:pPr>
              <a:buNone/>
            </a:pPr>
            <a:r>
              <a:rPr lang="en-US" dirty="0" smtClean="0"/>
              <a:t>	Methyl, Amino, </a:t>
            </a:r>
            <a:r>
              <a:rPr lang="en-US" dirty="0" err="1" smtClean="0"/>
              <a:t>Ketone</a:t>
            </a:r>
            <a:r>
              <a:rPr lang="en-US" dirty="0" smtClean="0"/>
              <a:t>, </a:t>
            </a:r>
            <a:r>
              <a:rPr lang="en-US" dirty="0" smtClean="0"/>
              <a:t>Phosphates, Ammonia, etc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Polymers are made up of </a:t>
            </a:r>
            <a:r>
              <a:rPr lang="en-US" i="1" dirty="0" smtClean="0"/>
              <a:t>monomers</a:t>
            </a:r>
            <a:r>
              <a:rPr lang="en-US" dirty="0" smtClean="0"/>
              <a:t>—identical sub-units of the compound.</a:t>
            </a:r>
          </a:p>
          <a:p>
            <a:pPr lvl="1"/>
            <a:r>
              <a:rPr lang="en-US" dirty="0" smtClean="0"/>
              <a:t>Monomers = bricks of a house</a:t>
            </a:r>
          </a:p>
          <a:p>
            <a:pPr lvl="1"/>
            <a:r>
              <a:rPr lang="en-US" dirty="0" smtClean="0"/>
              <a:t>Polymers = the house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use the same bricks to build any variety of house, as you can use the same monomers to build a variety of polymers.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IT’S HOW THEY ARE PUT TOGETHER!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Important Biological Polymers and their </a:t>
            </a:r>
            <a:r>
              <a:rPr lang="en-US" dirty="0" smtClean="0"/>
              <a:t>Monomers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Starch  is made from (=&gt;) glucose</a:t>
            </a:r>
          </a:p>
          <a:p>
            <a:r>
              <a:rPr lang="en-US" dirty="0" smtClean="0"/>
              <a:t>Cellulose  =&gt; glucose</a:t>
            </a:r>
          </a:p>
          <a:p>
            <a:r>
              <a:rPr lang="en-US" dirty="0" smtClean="0"/>
              <a:t>Proteins </a:t>
            </a:r>
            <a:r>
              <a:rPr lang="en-US" dirty="0" smtClean="0"/>
              <a:t>=&gt; amino acids</a:t>
            </a:r>
          </a:p>
          <a:p>
            <a:r>
              <a:rPr lang="en-US" dirty="0" smtClean="0"/>
              <a:t>Nucleic Acids =&gt; nucleotides</a:t>
            </a:r>
          </a:p>
          <a:p>
            <a:r>
              <a:rPr lang="en-US" dirty="0" smtClean="0"/>
              <a:t>Lipids =&gt; fatty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Co-factors and 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 = Adenosine Tri-phosphate</a:t>
            </a:r>
          </a:p>
          <a:p>
            <a:pPr lvl="1"/>
            <a:r>
              <a:rPr lang="en-US" dirty="0" smtClean="0"/>
              <a:t>Carries energy in it’s bonds</a:t>
            </a:r>
          </a:p>
          <a:p>
            <a:pPr lvl="1"/>
            <a:r>
              <a:rPr lang="en-US" dirty="0" smtClean="0"/>
              <a:t>Breaks down to ADP + P and releases energy</a:t>
            </a:r>
          </a:p>
          <a:p>
            <a:pPr lvl="1"/>
            <a:r>
              <a:rPr lang="en-US" dirty="0" smtClean="0"/>
              <a:t>Can be used to drive </a:t>
            </a:r>
            <a:r>
              <a:rPr lang="en-US" u="sng" dirty="0" smtClean="0"/>
              <a:t>endergonic</a:t>
            </a:r>
            <a:r>
              <a:rPr lang="en-US" dirty="0" smtClean="0"/>
              <a:t> reactions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 Carriers</a:t>
            </a:r>
          </a:p>
          <a:p>
            <a:pPr lvl="1"/>
            <a:r>
              <a:rPr lang="en-US" dirty="0" smtClean="0"/>
              <a:t>Small molecules that can strip electrons from other compounds and take them elsewhere</a:t>
            </a:r>
          </a:p>
          <a:p>
            <a:pPr lvl="1"/>
            <a:r>
              <a:rPr lang="en-US" dirty="0" smtClean="0"/>
              <a:t>NAD+  =&gt; NADH </a:t>
            </a:r>
          </a:p>
          <a:p>
            <a:pPr lvl="1"/>
            <a:r>
              <a:rPr lang="en-US" dirty="0" smtClean="0"/>
              <a:t>NADP+  =&gt;  NADPH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and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All matter is composed of atoms</a:t>
            </a:r>
          </a:p>
          <a:p>
            <a:pPr lvl="1"/>
            <a:r>
              <a:rPr lang="en-US" dirty="0" smtClean="0"/>
              <a:t>Matter is anything that has mass and takes up space</a:t>
            </a:r>
          </a:p>
          <a:p>
            <a:pPr lvl="1"/>
            <a:r>
              <a:rPr lang="en-US" dirty="0" smtClean="0"/>
              <a:t>Atoms are the fundamental building blocks of matter</a:t>
            </a:r>
          </a:p>
          <a:p>
            <a:r>
              <a:rPr lang="en-US" dirty="0" smtClean="0"/>
              <a:t>Atoms consist of:	</a:t>
            </a:r>
          </a:p>
          <a:p>
            <a:pPr lvl="1"/>
            <a:r>
              <a:rPr lang="en-US" dirty="0" smtClean="0"/>
              <a:t>Nucleus—at the center</a:t>
            </a:r>
          </a:p>
          <a:p>
            <a:pPr lvl="1"/>
            <a:r>
              <a:rPr lang="en-US" dirty="0" err="1" smtClean="0"/>
              <a:t>Orbitals</a:t>
            </a:r>
            <a:r>
              <a:rPr lang="en-US" dirty="0" smtClean="0"/>
              <a:t>—surrounding the nucleus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Documents and Settings\jgrant\Local Settings\Temporary Internet Files\Content.IE5\ATAYMH0V\MCj043691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958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and Molecules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Nucleus</a:t>
            </a:r>
          </a:p>
          <a:p>
            <a:pPr lvl="1"/>
            <a:r>
              <a:rPr lang="en-US" dirty="0" smtClean="0"/>
              <a:t>Holds Protons and Neutrons</a:t>
            </a:r>
          </a:p>
          <a:p>
            <a:pPr lvl="1"/>
            <a:r>
              <a:rPr lang="en-US" dirty="0" smtClean="0"/>
              <a:t>Has a positive electrical charge (because of Protons)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Orbitals</a:t>
            </a:r>
            <a:r>
              <a:rPr lang="en-US" dirty="0" smtClean="0"/>
              <a:t> (*a.k.a., </a:t>
            </a:r>
            <a:r>
              <a:rPr lang="en-US" i="1" dirty="0" smtClean="0"/>
              <a:t>shells, clouds, energy levels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Where Electrons are found orbiting nucleus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3 sub-atomic particles</a:t>
            </a:r>
          </a:p>
          <a:p>
            <a:pPr lvl="1"/>
            <a:r>
              <a:rPr lang="en-US" dirty="0" smtClean="0"/>
              <a:t>Protons—have mass and positive (+) charge</a:t>
            </a:r>
          </a:p>
          <a:p>
            <a:pPr lvl="1"/>
            <a:r>
              <a:rPr lang="en-US" dirty="0" smtClean="0"/>
              <a:t>Neutrons—have mass but no (0) charge</a:t>
            </a:r>
          </a:p>
          <a:p>
            <a:pPr lvl="1"/>
            <a:r>
              <a:rPr lang="en-US" dirty="0" smtClean="0"/>
              <a:t>Electrons—have no mass and negative (-)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(Cont’d)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Electrical Charge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Elements are defined by the # of PROTONS</a:t>
            </a:r>
          </a:p>
          <a:p>
            <a:pPr lvl="1"/>
            <a:r>
              <a:rPr lang="en-US" dirty="0" smtClean="0"/>
              <a:t>Carbon = 6 protons</a:t>
            </a:r>
          </a:p>
          <a:p>
            <a:pPr lvl="1"/>
            <a:r>
              <a:rPr lang="en-US" dirty="0" smtClean="0"/>
              <a:t>Oxygen = 8 protons</a:t>
            </a:r>
          </a:p>
          <a:p>
            <a:pPr lvl="1"/>
            <a:r>
              <a:rPr lang="en-US" dirty="0" smtClean="0"/>
              <a:t>Hydrogen = 1 proton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NOTE:  the atomic number is the same as # of protons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Atoms of different elements can combine (in specific ways) to form COMPOUNDS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</a:p>
          <a:p>
            <a:pPr lvl="1"/>
            <a:r>
              <a:rPr lang="en-US" dirty="0" smtClean="0"/>
              <a:t>Form when electron(s) from one atom are transferred to another atom</a:t>
            </a:r>
          </a:p>
          <a:p>
            <a:pPr lvl="1"/>
            <a:r>
              <a:rPr lang="en-US" dirty="0" smtClean="0"/>
              <a:t>The atoms become oppositely charged and stick together</a:t>
            </a:r>
          </a:p>
          <a:p>
            <a:pPr lvl="1"/>
            <a:r>
              <a:rPr lang="en-US" dirty="0" smtClean="0"/>
              <a:t>Elements on left and right side of periodic table form this type.</a:t>
            </a:r>
            <a:endParaRPr lang="en-US" dirty="0"/>
          </a:p>
        </p:txBody>
      </p:sp>
      <p:pic>
        <p:nvPicPr>
          <p:cNvPr id="2050" name="Picture 2" descr="C:\Documents and Settings\jgrant\Local Settings\Temporary Internet Files\Content.IE5\ATAYMH0V\MCj043691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19600"/>
            <a:ext cx="1828572" cy="1828572"/>
          </a:xfrm>
          <a:prstGeom prst="rect">
            <a:avLst/>
          </a:prstGeom>
          <a:noFill/>
        </p:spPr>
      </p:pic>
      <p:pic>
        <p:nvPicPr>
          <p:cNvPr id="2051" name="Picture 3" descr="C:\Documents and Settings\jgrant\Local Settings\Temporary Internet Files\Content.IE5\TL1TGE2R\MCj040597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1676400" cy="1679904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505200" y="47244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Covalent bonds</a:t>
            </a:r>
          </a:p>
          <a:p>
            <a:pPr lvl="1"/>
            <a:r>
              <a:rPr lang="en-US" dirty="0" smtClean="0"/>
              <a:t>Form when atoms </a:t>
            </a:r>
            <a:r>
              <a:rPr lang="en-US" i="1" dirty="0" smtClean="0"/>
              <a:t>share</a:t>
            </a:r>
            <a:r>
              <a:rPr lang="en-US" dirty="0" smtClean="0"/>
              <a:t> electrons</a:t>
            </a:r>
          </a:p>
          <a:p>
            <a:pPr lvl="1"/>
            <a:r>
              <a:rPr lang="en-US" dirty="0" smtClean="0"/>
              <a:t>Stronger bond than ionic</a:t>
            </a:r>
          </a:p>
          <a:p>
            <a:pPr lvl="1"/>
            <a:r>
              <a:rPr lang="en-US" dirty="0" smtClean="0"/>
              <a:t>Elements in the middle of the Period Table form this type</a:t>
            </a:r>
          </a:p>
          <a:p>
            <a:pPr lvl="2"/>
            <a:r>
              <a:rPr lang="en-US" dirty="0" smtClean="0"/>
              <a:t>ESPECIALLY </a:t>
            </a:r>
            <a:r>
              <a:rPr lang="en-US" b="1" dirty="0" smtClean="0">
                <a:solidFill>
                  <a:srgbClr val="FFFF00"/>
                </a:solidFill>
              </a:rPr>
              <a:t>Carbon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Only the outer-most electrons get involved in chemical bonding.  They are called </a:t>
            </a:r>
            <a:r>
              <a:rPr lang="en-US" i="1" dirty="0" smtClean="0">
                <a:solidFill>
                  <a:srgbClr val="FFFF00"/>
                </a:solidFill>
              </a:rPr>
              <a:t>VALENCE</a:t>
            </a:r>
            <a:r>
              <a:rPr lang="en-US" dirty="0" smtClean="0"/>
              <a:t> electrons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>
                <a:hlinkClick r:id="rId2"/>
              </a:rPr>
              <a:t>Demo  </a:t>
            </a:r>
            <a:r>
              <a:rPr lang="en-US" dirty="0" smtClean="0"/>
              <a:t>(click)-----stop here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Reactions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FFFF00"/>
                </a:solidFill>
              </a:rPr>
              <a:t>more energy</a:t>
            </a:r>
            <a:r>
              <a:rPr lang="en-US" dirty="0" smtClean="0"/>
              <a:t> needed to create a chemical bond, the </a:t>
            </a:r>
            <a:r>
              <a:rPr lang="en-US" i="1" dirty="0" smtClean="0">
                <a:solidFill>
                  <a:srgbClr val="FFFF00"/>
                </a:solidFill>
              </a:rPr>
              <a:t>less stable</a:t>
            </a:r>
            <a:r>
              <a:rPr lang="en-US" dirty="0" smtClean="0"/>
              <a:t> the bond is.</a:t>
            </a:r>
          </a:p>
          <a:p>
            <a:r>
              <a:rPr lang="en-US" dirty="0" smtClean="0"/>
              <a:t>The amount of energy needed to start a chemical reaction is called the </a:t>
            </a:r>
            <a:r>
              <a:rPr lang="en-US" b="1" dirty="0" smtClean="0"/>
              <a:t>Activation Energy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2 types of chemical reactions:</a:t>
            </a:r>
          </a:p>
          <a:p>
            <a:pPr lvl="1"/>
            <a:r>
              <a:rPr lang="en-US" u="sng" dirty="0" smtClean="0"/>
              <a:t>Endergonic</a:t>
            </a:r>
            <a:r>
              <a:rPr lang="en-US" dirty="0" smtClean="0"/>
              <a:t> (endothermic)—require energy for the reaction to occur.</a:t>
            </a:r>
          </a:p>
          <a:p>
            <a:pPr lvl="1"/>
            <a:r>
              <a:rPr lang="en-US" u="sng" dirty="0" smtClean="0"/>
              <a:t>Exergonic</a:t>
            </a:r>
            <a:r>
              <a:rPr lang="en-US" dirty="0" smtClean="0"/>
              <a:t> (exothermic)—releases energy when the reaction occurs.  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Energy can be stored by organisms in chemical bonds!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Carbon is a great element to base life on</a:t>
            </a:r>
          </a:p>
          <a:p>
            <a:pPr lvl="1"/>
            <a:r>
              <a:rPr lang="en-US" dirty="0" smtClean="0"/>
              <a:t>It can form low energy or high energy bonds</a:t>
            </a:r>
          </a:p>
          <a:p>
            <a:pPr lvl="1"/>
            <a:r>
              <a:rPr lang="en-US" dirty="0" smtClean="0"/>
              <a:t>Each atom can form 4 chemical bonds (that’s the most)</a:t>
            </a:r>
          </a:p>
          <a:p>
            <a:pPr lvl="1"/>
            <a:r>
              <a:rPr lang="en-US" dirty="0" smtClean="0"/>
              <a:t>Carbon can easily bond to other elements</a:t>
            </a:r>
          </a:p>
          <a:p>
            <a:pPr lvl="1"/>
            <a:r>
              <a:rPr lang="en-US" dirty="0" smtClean="0"/>
              <a:t>Carbon can easily bond to other Carbon </a:t>
            </a:r>
            <a:r>
              <a:rPr lang="en-US" dirty="0" smtClean="0"/>
              <a:t>atoms</a:t>
            </a:r>
          </a:p>
          <a:p>
            <a:pPr lvl="1"/>
            <a:r>
              <a:rPr lang="en-US" dirty="0" smtClean="0"/>
              <a:t>Therefore, carbon can make an “Infinite” # of compounds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We can represent a carbon atom and it’s bonding potential like this:</a:t>
            </a:r>
          </a:p>
          <a:p>
            <a:pPr lvl="1" algn="ctr">
              <a:buNone/>
            </a:pPr>
            <a:r>
              <a:rPr lang="en-US" sz="7200" dirty="0" smtClean="0"/>
              <a:t>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724400" y="5181600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5867400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5867400"/>
            <a:ext cx="381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725194" y="6477000"/>
            <a:ext cx="3040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717</TotalTime>
  <Words>615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BOTANY Chapter 2</vt:lpstr>
      <vt:lpstr>Atoms and Molecules</vt:lpstr>
      <vt:lpstr>Atoms and Molecules (cont’d)</vt:lpstr>
      <vt:lpstr>(Cont’d)</vt:lpstr>
      <vt:lpstr>Molecules</vt:lpstr>
      <vt:lpstr>Types of Chemical Bonds</vt:lpstr>
      <vt:lpstr>Types of Chemical Bonds</vt:lpstr>
      <vt:lpstr>Chemical Reactions and Energy</vt:lpstr>
      <vt:lpstr>Carbon Compounds</vt:lpstr>
      <vt:lpstr>How Carbon Bonds (3 ways)</vt:lpstr>
      <vt:lpstr>How Carbon Bonds (3 ways)</vt:lpstr>
      <vt:lpstr>How Carbon Bonds (3 ways)</vt:lpstr>
      <vt:lpstr>Mechanisms of Reactions</vt:lpstr>
      <vt:lpstr>Organic Molecules</vt:lpstr>
      <vt:lpstr>Polymers </vt:lpstr>
      <vt:lpstr>Polymers (cont’d)</vt:lpstr>
      <vt:lpstr>Co-factors and Carriers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BOTANY Chapter 2</dc:title>
  <dc:creator>jgrant</dc:creator>
  <cp:lastModifiedBy>jgrant</cp:lastModifiedBy>
  <cp:revision>54</cp:revision>
  <dcterms:created xsi:type="dcterms:W3CDTF">2009-08-27T15:22:58Z</dcterms:created>
  <dcterms:modified xsi:type="dcterms:W3CDTF">2011-01-12T15:41:23Z</dcterms:modified>
</cp:coreProperties>
</file>