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3"/>
  </p:handoutMasterIdLst>
  <p:sldIdLst>
    <p:sldId id="27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72" r:id="rId10"/>
    <p:sldId id="271" r:id="rId11"/>
    <p:sldId id="263" r:id="rId12"/>
    <p:sldId id="264" r:id="rId13"/>
    <p:sldId id="265" r:id="rId14"/>
    <p:sldId id="266" r:id="rId15"/>
    <p:sldId id="267" r:id="rId16"/>
    <p:sldId id="270" r:id="rId17"/>
    <p:sldId id="269" r:id="rId18"/>
    <p:sldId id="273" r:id="rId19"/>
    <p:sldId id="274" r:id="rId20"/>
    <p:sldId id="275" r:id="rId21"/>
    <p:sldId id="268" r:id="rId2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9297E-4A63-4C64-B5ED-BA14F75062B4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5ACBC-2C8C-4A79-96A9-B3DA989756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54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0115-4753-446F-9581-6393C7FED7EC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9693-5526-416E-A3DB-60E2C4D07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0115-4753-446F-9581-6393C7FED7EC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9693-5526-416E-A3DB-60E2C4D07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0115-4753-446F-9581-6393C7FED7EC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9693-5526-416E-A3DB-60E2C4D07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0115-4753-446F-9581-6393C7FED7EC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9693-5526-416E-A3DB-60E2C4D07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0115-4753-446F-9581-6393C7FED7EC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9693-5526-416E-A3DB-60E2C4D07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0115-4753-446F-9581-6393C7FED7EC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9693-5526-416E-A3DB-60E2C4D07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0115-4753-446F-9581-6393C7FED7EC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9693-5526-416E-A3DB-60E2C4D07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0115-4753-446F-9581-6393C7FED7EC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9693-5526-416E-A3DB-60E2C4D07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0115-4753-446F-9581-6393C7FED7EC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9693-5526-416E-A3DB-60E2C4D07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0115-4753-446F-9581-6393C7FED7EC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9693-5526-416E-A3DB-60E2C4D07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0115-4753-446F-9581-6393C7FED7EC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9693-5526-416E-A3DB-60E2C4D07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C0115-4753-446F-9581-6393C7FED7EC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99693-5526-416E-A3DB-60E2C4D07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en-US" dirty="0" smtClean="0"/>
              <a:t>Today in Botany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410200"/>
          </a:xfrm>
        </p:spPr>
        <p:txBody>
          <a:bodyPr anchor="t">
            <a:normAutofit/>
          </a:bodyPr>
          <a:lstStyle/>
          <a:p>
            <a:pPr marL="971550" lvl="1" indent="-514350" algn="l"/>
            <a:endParaRPr lang="en-US" sz="3600" b="1" dirty="0" smtClean="0"/>
          </a:p>
          <a:p>
            <a:pPr marL="971550" lvl="1" indent="-514350" algn="l"/>
            <a:r>
              <a:rPr lang="en-US" sz="3600" b="1" dirty="0" smtClean="0"/>
              <a:t>Chapter 7 Notes</a:t>
            </a:r>
          </a:p>
          <a:p>
            <a:pPr marL="971550" lvl="1" indent="-514350" algn="l"/>
            <a:endParaRPr lang="en-US" sz="3600" b="1" dirty="0" smtClean="0"/>
          </a:p>
          <a:p>
            <a:pPr marL="971550" lvl="1" indent="-514350" algn="l"/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leaf_types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143459"/>
            <a:ext cx="4648199" cy="66736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Internal Structure </a:t>
            </a:r>
            <a:br>
              <a:rPr lang="en-US" dirty="0" smtClean="0"/>
            </a:br>
            <a:r>
              <a:rPr lang="en-US" dirty="0" smtClean="0"/>
              <a:t>(foliage leaves)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u="sng" dirty="0" smtClean="0"/>
              <a:t>Epidermis</a:t>
            </a:r>
            <a:endParaRPr lang="en-US" sz="2000" dirty="0" smtClean="0"/>
          </a:p>
          <a:p>
            <a:pPr lvl="0"/>
            <a:r>
              <a:rPr lang="en-US" dirty="0" smtClean="0"/>
              <a:t>Must be translucent (light can get through)</a:t>
            </a:r>
            <a:endParaRPr lang="en-US" sz="2000" dirty="0" smtClean="0"/>
          </a:p>
          <a:p>
            <a:pPr lvl="0"/>
            <a:r>
              <a:rPr lang="en-US" dirty="0" smtClean="0"/>
              <a:t>Must be reasonably waterproof </a:t>
            </a:r>
            <a:endParaRPr lang="en-US" sz="2000" dirty="0" smtClean="0"/>
          </a:p>
          <a:p>
            <a:pPr lvl="0"/>
            <a:r>
              <a:rPr lang="en-US" dirty="0" smtClean="0"/>
              <a:t>Water loss through the epidermis is called </a:t>
            </a:r>
            <a:r>
              <a:rPr lang="en-US" i="1" dirty="0" smtClean="0"/>
              <a:t>Transpiration</a:t>
            </a:r>
            <a:endParaRPr lang="en-US" sz="2000" dirty="0" smtClean="0"/>
          </a:p>
          <a:p>
            <a:pPr lvl="0"/>
            <a:r>
              <a:rPr lang="en-US" dirty="0" smtClean="0"/>
              <a:t>There are more stoma in the lower epidermis than the upper epidermis (table 6.2)</a:t>
            </a:r>
            <a:endParaRPr lang="en-US" sz="2000" dirty="0" smtClean="0"/>
          </a:p>
          <a:p>
            <a:pPr lvl="1"/>
            <a:r>
              <a:rPr lang="en-US" dirty="0" smtClean="0"/>
              <a:t>Stomata may be completely lacking in upper epidermis</a:t>
            </a:r>
            <a:endParaRPr lang="en-US" sz="1800" dirty="0" smtClean="0"/>
          </a:p>
          <a:p>
            <a:pPr lvl="1"/>
            <a:r>
              <a:rPr lang="en-US" dirty="0" smtClean="0"/>
              <a:t>Helps prevent water loss</a:t>
            </a:r>
            <a:endParaRPr lang="en-US" sz="1800" dirty="0" smtClean="0"/>
          </a:p>
          <a:p>
            <a:pPr lvl="1"/>
            <a:r>
              <a:rPr lang="en-US" dirty="0" smtClean="0"/>
              <a:t>Helps prevent disease</a:t>
            </a:r>
            <a:endParaRPr lang="en-US" sz="1800" dirty="0" smtClean="0"/>
          </a:p>
          <a:p>
            <a:pPr lvl="0"/>
            <a:r>
              <a:rPr lang="en-US" dirty="0" smtClean="0"/>
              <a:t>Epidermis may have hairs</a:t>
            </a:r>
            <a:endParaRPr lang="en-US" sz="2000" dirty="0" smtClean="0"/>
          </a:p>
          <a:p>
            <a:pPr lvl="1"/>
            <a:r>
              <a:rPr lang="en-US" dirty="0" smtClean="0"/>
              <a:t>Provides shade to epidermis</a:t>
            </a:r>
            <a:endParaRPr lang="en-US" sz="1800" dirty="0" smtClean="0"/>
          </a:p>
          <a:p>
            <a:pPr lvl="1"/>
            <a:r>
              <a:rPr lang="en-US" dirty="0" smtClean="0"/>
              <a:t>Makes it difficult for insects to chew</a:t>
            </a:r>
            <a:endParaRPr lang="en-US" sz="1800" dirty="0" smtClean="0"/>
          </a:p>
          <a:p>
            <a:pPr lvl="1"/>
            <a:r>
              <a:rPr lang="en-US" dirty="0" smtClean="0"/>
              <a:t>Slows air movement across the surface (stops </a:t>
            </a:r>
            <a:r>
              <a:rPr lang="en-US" i="1" dirty="0" err="1" smtClean="0"/>
              <a:t>venturi</a:t>
            </a:r>
            <a:r>
              <a:rPr lang="en-US" i="1" dirty="0" smtClean="0"/>
              <a:t> effect</a:t>
            </a:r>
            <a:r>
              <a:rPr lang="en-US" dirty="0" smtClean="0"/>
              <a:t>)</a:t>
            </a:r>
            <a:endParaRPr lang="en-US" sz="1800" dirty="0" smtClean="0"/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err="1" smtClean="0"/>
              <a:t>Mesophyll</a:t>
            </a:r>
            <a:r>
              <a:rPr lang="en-US" u="sng" dirty="0" smtClean="0"/>
              <a:t> </a:t>
            </a:r>
            <a:r>
              <a:rPr lang="en-US" dirty="0" smtClean="0"/>
              <a:t> (tissue below the epidermis – “insides”)</a:t>
            </a:r>
            <a:endParaRPr lang="en-US" sz="2000" dirty="0" smtClean="0"/>
          </a:p>
          <a:p>
            <a:pPr lvl="0"/>
            <a:r>
              <a:rPr lang="en-US" dirty="0" smtClean="0"/>
              <a:t>Palisade parenchyma (just below the epidermis)</a:t>
            </a:r>
            <a:endParaRPr lang="en-US" sz="2000" dirty="0" smtClean="0"/>
          </a:p>
          <a:p>
            <a:pPr lvl="1"/>
            <a:r>
              <a:rPr lang="en-US" dirty="0" smtClean="0"/>
              <a:t>Main photosynthetic tissue</a:t>
            </a:r>
            <a:endParaRPr lang="en-US" sz="1800" dirty="0" smtClean="0"/>
          </a:p>
          <a:p>
            <a:pPr lvl="1"/>
            <a:r>
              <a:rPr lang="en-US" dirty="0" smtClean="0"/>
              <a:t>Generally only one cell layer thick</a:t>
            </a:r>
            <a:endParaRPr lang="en-US" sz="1800" dirty="0" smtClean="0"/>
          </a:p>
          <a:p>
            <a:pPr lvl="1"/>
            <a:r>
              <a:rPr lang="en-US" dirty="0" smtClean="0"/>
              <a:t>Cells are lined up parallel (fig 6.20) and surrounded by air</a:t>
            </a:r>
          </a:p>
          <a:p>
            <a:pPr lvl="1"/>
            <a:r>
              <a:rPr lang="en-US" dirty="0" smtClean="0"/>
              <a:t>Cells do NOT touch each other (allows diffusion of air)</a:t>
            </a:r>
          </a:p>
          <a:p>
            <a:pPr lvl="0"/>
            <a:r>
              <a:rPr lang="en-US" dirty="0" smtClean="0"/>
              <a:t>Spongy </a:t>
            </a:r>
            <a:r>
              <a:rPr lang="en-US" dirty="0" err="1" smtClean="0"/>
              <a:t>Mesophyll</a:t>
            </a:r>
            <a:r>
              <a:rPr lang="en-US" dirty="0" smtClean="0"/>
              <a:t> </a:t>
            </a:r>
            <a:endParaRPr lang="en-US" sz="2000" dirty="0" smtClean="0"/>
          </a:p>
          <a:p>
            <a:pPr lvl="1"/>
            <a:r>
              <a:rPr lang="en-US" dirty="0" smtClean="0"/>
              <a:t>Loosely packed cells inside the leaf</a:t>
            </a:r>
            <a:endParaRPr lang="en-US" sz="1800" dirty="0" smtClean="0"/>
          </a:p>
          <a:p>
            <a:pPr lvl="1"/>
            <a:r>
              <a:rPr lang="en-US" dirty="0" smtClean="0"/>
              <a:t>Allows for the easy diffusion of CO</a:t>
            </a:r>
            <a:r>
              <a:rPr lang="en-US" baseline="-25000" dirty="0" smtClean="0"/>
              <a:t>2 </a:t>
            </a:r>
            <a:r>
              <a:rPr lang="en-US" dirty="0" smtClean="0"/>
              <a:t>&amp; O</a:t>
            </a:r>
            <a:r>
              <a:rPr lang="en-US" baseline="-25000" dirty="0" smtClean="0"/>
              <a:t>2</a:t>
            </a:r>
            <a:endParaRPr lang="en-US" sz="1800" dirty="0" smtClean="0"/>
          </a:p>
          <a:p>
            <a:pPr>
              <a:buNone/>
            </a:pPr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u="sng" dirty="0" smtClean="0"/>
              <a:t>Vascular Tissue</a:t>
            </a:r>
            <a:endParaRPr lang="en-US" sz="2000" dirty="0" smtClean="0"/>
          </a:p>
          <a:p>
            <a:pPr lvl="0"/>
            <a:r>
              <a:rPr lang="en-US" dirty="0" smtClean="0"/>
              <a:t>Large vascular bundle in the center of the leaf is called the midrib</a:t>
            </a:r>
            <a:endParaRPr lang="en-US" sz="2000" dirty="0" smtClean="0"/>
          </a:p>
          <a:p>
            <a:pPr lvl="1"/>
            <a:r>
              <a:rPr lang="en-US" dirty="0" err="1" smtClean="0"/>
              <a:t>Dicots</a:t>
            </a:r>
            <a:r>
              <a:rPr lang="en-US" dirty="0" smtClean="0"/>
              <a:t>—lateral veins are mesh-like</a:t>
            </a:r>
            <a:endParaRPr lang="en-US" sz="1800" dirty="0" smtClean="0"/>
          </a:p>
          <a:p>
            <a:pPr lvl="1"/>
            <a:r>
              <a:rPr lang="en-US" dirty="0" smtClean="0"/>
              <a:t>Monocots—lateral veins run parallel to midrib</a:t>
            </a:r>
            <a:endParaRPr lang="en-US" sz="1800" dirty="0" smtClean="0"/>
          </a:p>
          <a:p>
            <a:pPr lvl="0"/>
            <a:r>
              <a:rPr lang="en-US" dirty="0" smtClean="0"/>
              <a:t>Vascular bundles run from stem to leaf through the petiole</a:t>
            </a:r>
            <a:endParaRPr lang="en-US" sz="2000" dirty="0" smtClean="0"/>
          </a:p>
          <a:p>
            <a:r>
              <a:rPr lang="en-US" dirty="0" smtClean="0"/>
              <a:t>Vascular attachment to stem is </a:t>
            </a:r>
            <a:r>
              <a:rPr lang="en-US" i="1" dirty="0" smtClean="0"/>
              <a:t>Leaf Trace</a:t>
            </a:r>
            <a:br>
              <a:rPr lang="en-US" i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leafxsect draw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297507"/>
            <a:ext cx="6781799" cy="65093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rivetLeaf xsect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22589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leaf x 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58816" cy="6811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OTHER LEAF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*</a:t>
            </a:r>
            <a:r>
              <a:rPr lang="en-US" dirty="0" err="1" smtClean="0"/>
              <a:t>Kranz</a:t>
            </a:r>
            <a:r>
              <a:rPr lang="en-US" dirty="0" smtClean="0"/>
              <a:t> Anatomy</a:t>
            </a:r>
            <a:endParaRPr lang="en-US" sz="2000" dirty="0" smtClean="0"/>
          </a:p>
          <a:p>
            <a:pPr lvl="1"/>
            <a:r>
              <a:rPr lang="en-US" dirty="0" smtClean="0"/>
              <a:t>Found in plants with C</a:t>
            </a:r>
            <a:r>
              <a:rPr lang="en-US" baseline="-25000" dirty="0" smtClean="0"/>
              <a:t>4</a:t>
            </a:r>
            <a:r>
              <a:rPr lang="en-US" dirty="0" smtClean="0"/>
              <a:t> photosynthesis</a:t>
            </a:r>
            <a:endParaRPr lang="en-US" sz="1800" dirty="0" smtClean="0"/>
          </a:p>
          <a:p>
            <a:pPr lvl="1"/>
            <a:r>
              <a:rPr lang="en-US" dirty="0" smtClean="0"/>
              <a:t>Lack palisade parenchyma</a:t>
            </a:r>
            <a:endParaRPr lang="en-US" sz="1800" dirty="0" smtClean="0"/>
          </a:p>
          <a:p>
            <a:pPr lvl="1"/>
            <a:r>
              <a:rPr lang="en-US" dirty="0" smtClean="0"/>
              <a:t>Helps adapt plants to HOT environments</a:t>
            </a:r>
            <a:br>
              <a:rPr lang="en-US" dirty="0" smtClean="0"/>
            </a:br>
            <a:endParaRPr lang="en-US" sz="1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kranz4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8108" y="457200"/>
            <a:ext cx="8234892" cy="62940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65_small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304800"/>
            <a:ext cx="8364704" cy="636635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Botany Chapter 7</a:t>
            </a:r>
            <a:br>
              <a:rPr lang="en-US" dirty="0" smtClean="0"/>
            </a:br>
            <a:r>
              <a:rPr lang="en-US" dirty="0" smtClean="0"/>
              <a:t>leaves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OBJECTIVES</a:t>
            </a:r>
          </a:p>
          <a:p>
            <a:r>
              <a:rPr lang="en-US" dirty="0" smtClean="0"/>
              <a:t>Understand the functions of </a:t>
            </a:r>
            <a:r>
              <a:rPr lang="en-US" dirty="0" smtClean="0"/>
              <a:t>leaves</a:t>
            </a:r>
          </a:p>
          <a:p>
            <a:pPr lvl="1"/>
            <a:r>
              <a:rPr lang="en-US" dirty="0" smtClean="0"/>
              <a:t>Where does photosynthesis occur?</a:t>
            </a:r>
            <a:endParaRPr lang="en-US" dirty="0" smtClean="0"/>
          </a:p>
          <a:p>
            <a:r>
              <a:rPr lang="en-US" dirty="0" smtClean="0"/>
              <a:t>Identify various leaf </a:t>
            </a:r>
            <a:r>
              <a:rPr lang="en-US" dirty="0" smtClean="0"/>
              <a:t>forms</a:t>
            </a:r>
          </a:p>
          <a:p>
            <a:pPr lvl="1"/>
            <a:r>
              <a:rPr lang="en-US" dirty="0" smtClean="0"/>
              <a:t>Opposite v. alternate</a:t>
            </a:r>
          </a:p>
          <a:p>
            <a:pPr lvl="1"/>
            <a:r>
              <a:rPr lang="en-US" dirty="0" smtClean="0"/>
              <a:t>Simple v compound</a:t>
            </a:r>
          </a:p>
          <a:p>
            <a:pPr lvl="1"/>
            <a:r>
              <a:rPr lang="en-US" dirty="0" smtClean="0"/>
              <a:t>Why are there other leaf forms?</a:t>
            </a:r>
            <a:endParaRPr lang="en-US" dirty="0" smtClean="0"/>
          </a:p>
          <a:p>
            <a:r>
              <a:rPr lang="en-US" dirty="0" smtClean="0"/>
              <a:t>Identify internal leaf </a:t>
            </a:r>
            <a:r>
              <a:rPr lang="en-US" dirty="0" smtClean="0"/>
              <a:t>structures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3-c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91109" y="381000"/>
            <a:ext cx="9446660" cy="571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OTHER LEAF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686800" cy="54864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Succulents</a:t>
            </a:r>
            <a:endParaRPr lang="en-US" sz="2000" dirty="0" smtClean="0"/>
          </a:p>
          <a:p>
            <a:pPr lvl="1"/>
            <a:r>
              <a:rPr lang="en-US" dirty="0" smtClean="0"/>
              <a:t>Leaf is thick and fleshy</a:t>
            </a:r>
            <a:endParaRPr lang="en-US" sz="1800" dirty="0" smtClean="0"/>
          </a:p>
          <a:p>
            <a:pPr lvl="1"/>
            <a:r>
              <a:rPr lang="en-US" dirty="0" smtClean="0"/>
              <a:t>Allows for water storage</a:t>
            </a:r>
            <a:endParaRPr lang="en-US" sz="1800" dirty="0" smtClean="0"/>
          </a:p>
          <a:p>
            <a:pPr lvl="1"/>
            <a:r>
              <a:rPr lang="en-US" dirty="0" smtClean="0"/>
              <a:t>Example: aloe</a:t>
            </a:r>
            <a:br>
              <a:rPr lang="en-US" dirty="0" smtClean="0"/>
            </a:br>
            <a:endParaRPr lang="en-US" sz="1800" dirty="0" smtClean="0"/>
          </a:p>
          <a:p>
            <a:pPr lvl="0"/>
            <a:r>
              <a:rPr lang="en-US" dirty="0" err="1" smtClean="0"/>
              <a:t>Schlerophylls</a:t>
            </a:r>
            <a:r>
              <a:rPr lang="en-US" dirty="0" smtClean="0"/>
              <a:t> </a:t>
            </a:r>
            <a:endParaRPr lang="en-US" sz="2000" dirty="0" smtClean="0"/>
          </a:p>
          <a:p>
            <a:pPr lvl="1"/>
            <a:r>
              <a:rPr lang="en-US" dirty="0" smtClean="0"/>
              <a:t>Hard leaves made up of more </a:t>
            </a:r>
            <a:r>
              <a:rPr lang="en-US" dirty="0" err="1" smtClean="0"/>
              <a:t>Sclerenchyma</a:t>
            </a:r>
            <a:r>
              <a:rPr lang="en-US" dirty="0" smtClean="0"/>
              <a:t> cells</a:t>
            </a:r>
            <a:endParaRPr lang="en-US" sz="1800" dirty="0" smtClean="0"/>
          </a:p>
          <a:p>
            <a:pPr lvl="1"/>
            <a:r>
              <a:rPr lang="en-US" dirty="0" smtClean="0"/>
              <a:t>More resistant to animals, fungi and freezing</a:t>
            </a:r>
            <a:endParaRPr lang="en-US" sz="1800" dirty="0" smtClean="0"/>
          </a:p>
          <a:p>
            <a:pPr lvl="1"/>
            <a:r>
              <a:rPr lang="en-US" dirty="0" smtClean="0"/>
              <a:t>Ex: holly</a:t>
            </a:r>
            <a:br>
              <a:rPr lang="en-US" dirty="0" smtClean="0"/>
            </a:br>
            <a:endParaRPr lang="en-US" sz="1800" dirty="0" smtClean="0"/>
          </a:p>
          <a:p>
            <a:pPr lvl="0"/>
            <a:r>
              <a:rPr lang="en-US" dirty="0" smtClean="0"/>
              <a:t>Tendrils</a:t>
            </a:r>
            <a:endParaRPr lang="en-US" sz="2000" dirty="0" smtClean="0"/>
          </a:p>
          <a:p>
            <a:pPr lvl="1"/>
            <a:r>
              <a:rPr lang="en-US" dirty="0" smtClean="0"/>
              <a:t>Used for support</a:t>
            </a:r>
            <a:endParaRPr lang="en-US" sz="1800" dirty="0" smtClean="0"/>
          </a:p>
          <a:p>
            <a:pPr lvl="1"/>
            <a:r>
              <a:rPr lang="en-US" dirty="0" smtClean="0"/>
              <a:t>Wrap around another object</a:t>
            </a:r>
            <a:endParaRPr lang="en-US" sz="1800" dirty="0" smtClean="0"/>
          </a:p>
          <a:p>
            <a:pPr lvl="1"/>
            <a:r>
              <a:rPr lang="en-US" dirty="0" smtClean="0"/>
              <a:t>Ex: peas, clematis, morning glory</a:t>
            </a:r>
            <a:br>
              <a:rPr lang="en-US" dirty="0" smtClean="0"/>
            </a:br>
            <a:endParaRPr lang="en-US" sz="1800" dirty="0" smtClean="0"/>
          </a:p>
          <a:p>
            <a:pPr lvl="0"/>
            <a:r>
              <a:rPr lang="en-US" dirty="0" smtClean="0"/>
              <a:t>Insect traps</a:t>
            </a:r>
            <a:endParaRPr lang="en-US" sz="2000" dirty="0" smtClean="0"/>
          </a:p>
          <a:p>
            <a:pPr lvl="1"/>
            <a:r>
              <a:rPr lang="en-US" dirty="0" smtClean="0"/>
              <a:t>Supplements nitrogen intake in poor soil</a:t>
            </a:r>
            <a:endParaRPr lang="en-US" sz="1800" dirty="0" smtClean="0"/>
          </a:p>
          <a:p>
            <a:pPr lvl="1"/>
            <a:r>
              <a:rPr lang="en-US" dirty="0" smtClean="0"/>
              <a:t>Ex: pitcher plant, </a:t>
            </a:r>
            <a:r>
              <a:rPr lang="en-US" dirty="0" err="1" smtClean="0"/>
              <a:t>venus</a:t>
            </a:r>
            <a:r>
              <a:rPr lang="en-US" dirty="0" smtClean="0"/>
              <a:t> fly-trap</a:t>
            </a:r>
            <a:br>
              <a:rPr lang="en-US" dirty="0" smtClean="0"/>
            </a:b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Leaf Functions and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Leaves can provide:</a:t>
            </a:r>
          </a:p>
          <a:p>
            <a:pPr lvl="1"/>
            <a:r>
              <a:rPr lang="en-US" dirty="0" smtClean="0"/>
              <a:t> Protection</a:t>
            </a:r>
          </a:p>
          <a:p>
            <a:pPr lvl="1"/>
            <a:r>
              <a:rPr lang="en-US" dirty="0" smtClean="0"/>
              <a:t>Support</a:t>
            </a:r>
          </a:p>
          <a:p>
            <a:pPr lvl="1"/>
            <a:r>
              <a:rPr lang="en-US" dirty="0" smtClean="0"/>
              <a:t>Storage</a:t>
            </a:r>
          </a:p>
          <a:p>
            <a:pPr lvl="1"/>
            <a:r>
              <a:rPr lang="en-US" dirty="0" smtClean="0"/>
              <a:t>Acquire nitrogen</a:t>
            </a:r>
          </a:p>
          <a:p>
            <a:pPr lvl="1"/>
            <a:r>
              <a:rPr lang="en-US" smtClean="0"/>
              <a:t>Perform </a:t>
            </a:r>
            <a:r>
              <a:rPr lang="en-US" dirty="0" smtClean="0"/>
              <a:t>photosynthesis</a:t>
            </a:r>
          </a:p>
          <a:p>
            <a:pPr lvl="0"/>
            <a:r>
              <a:rPr lang="en-US" dirty="0" smtClean="0"/>
              <a:t>Each function requires special adaptations.</a:t>
            </a:r>
          </a:p>
          <a:p>
            <a:pPr lvl="0"/>
            <a:r>
              <a:rPr lang="en-US" dirty="0" smtClean="0"/>
              <a:t>We are most familiar with foliage leaves, but other types exist.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and Function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Leaves must have the following characteristics:</a:t>
            </a:r>
          </a:p>
          <a:p>
            <a:pPr lvl="1"/>
            <a:r>
              <a:rPr lang="en-US" sz="2800" dirty="0" smtClean="0"/>
              <a:t>Not lose excessive water</a:t>
            </a:r>
          </a:p>
          <a:p>
            <a:pPr lvl="1"/>
            <a:r>
              <a:rPr lang="en-US" sz="2800" dirty="0" smtClean="0"/>
              <a:t>Prevent entry by bacteria, fungi, algae</a:t>
            </a:r>
          </a:p>
          <a:p>
            <a:pPr lvl="1"/>
            <a:r>
              <a:rPr lang="en-US" sz="2800" dirty="0" smtClean="0"/>
              <a:t>Not be so delicious and nutritious to animals</a:t>
            </a:r>
          </a:p>
          <a:p>
            <a:pPr lvl="1"/>
            <a:r>
              <a:rPr lang="en-US" sz="2800" dirty="0" smtClean="0"/>
              <a:t>Not act as sails that will break the plant</a:t>
            </a:r>
          </a:p>
          <a:p>
            <a:pPr lvl="1"/>
            <a:r>
              <a:rPr lang="en-US" sz="2800" dirty="0" smtClean="0"/>
              <a:t>Be “cost effective” to build -- require less energy than photosynthesis makes</a:t>
            </a:r>
          </a:p>
          <a:p>
            <a:pPr lvl="1"/>
            <a:r>
              <a:rPr lang="en-US" sz="2800" dirty="0" smtClean="0"/>
              <a:t>Lamina must be thin to be efficient in absorbing light.</a:t>
            </a:r>
          </a:p>
          <a:p>
            <a:pPr lvl="1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and Function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Functions of the Petiole </a:t>
            </a:r>
          </a:p>
          <a:p>
            <a:pPr lvl="1"/>
            <a:r>
              <a:rPr lang="en-US" sz="2800" dirty="0" smtClean="0"/>
              <a:t>Holds the leaf out into the sunlight—reduces </a:t>
            </a:r>
            <a:r>
              <a:rPr lang="en-US" sz="2800" i="1" dirty="0" smtClean="0"/>
              <a:t>self-shading</a:t>
            </a:r>
          </a:p>
          <a:p>
            <a:pPr lvl="1"/>
            <a:r>
              <a:rPr lang="en-US" sz="2800" dirty="0" smtClean="0"/>
              <a:t>Allows for “leaf flutter” – reduces the ability of insects and fungus spores to land</a:t>
            </a:r>
          </a:p>
          <a:p>
            <a:pPr lvl="1"/>
            <a:r>
              <a:rPr lang="en-US" sz="2800" dirty="0" smtClean="0"/>
              <a:t>Provides a structure for vascular tissue to and from leaf.</a:t>
            </a:r>
          </a:p>
          <a:p>
            <a:pPr lvl="1"/>
            <a:r>
              <a:rPr lang="en-US" sz="2800" dirty="0" smtClean="0"/>
              <a:t>**</a:t>
            </a:r>
            <a:r>
              <a:rPr lang="en-US" sz="2800" i="1" dirty="0" smtClean="0"/>
              <a:t>Monocots often have leaf sheath instead of petiole</a:t>
            </a:r>
            <a:r>
              <a:rPr lang="en-US" sz="2800" dirty="0" smtClean="0"/>
              <a:t>**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and Function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Leaf shape:</a:t>
            </a:r>
          </a:p>
          <a:p>
            <a:pPr lvl="1"/>
            <a:r>
              <a:rPr lang="en-US" sz="3200" dirty="0" smtClean="0"/>
              <a:t>leaves may be simple or compound</a:t>
            </a:r>
          </a:p>
          <a:p>
            <a:pPr lvl="2"/>
            <a:r>
              <a:rPr lang="en-US" sz="2800" dirty="0" smtClean="0"/>
              <a:t>Compound leaves have </a:t>
            </a:r>
            <a:r>
              <a:rPr lang="en-US" sz="2800" i="1" dirty="0" smtClean="0"/>
              <a:t>leaflets</a:t>
            </a:r>
            <a:r>
              <a:rPr lang="en-US" sz="2800" dirty="0" smtClean="0"/>
              <a:t> and </a:t>
            </a:r>
            <a:r>
              <a:rPr lang="en-US" sz="2800" i="1" dirty="0" smtClean="0"/>
              <a:t>rachis</a:t>
            </a:r>
          </a:p>
          <a:p>
            <a:pPr lvl="1"/>
            <a:r>
              <a:rPr lang="en-US" sz="3200" dirty="0" smtClean="0"/>
              <a:t>leaf shape follows function, e.g., large leaves for floating on water</a:t>
            </a:r>
          </a:p>
          <a:p>
            <a:pPr lvl="1"/>
            <a:r>
              <a:rPr lang="en-US" sz="3200" dirty="0" smtClean="0"/>
              <a:t>all leaf shapes are probably equal in adaptive advantage – this results in a wide variety of leaf shapes.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and Function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 smtClean="0"/>
              <a:t>Venation (leaf veins)</a:t>
            </a:r>
          </a:p>
          <a:p>
            <a:pPr lvl="1"/>
            <a:r>
              <a:rPr lang="en-US" dirty="0" smtClean="0"/>
              <a:t>large main vein is called a midrib</a:t>
            </a:r>
          </a:p>
          <a:p>
            <a:pPr lvl="1"/>
            <a:r>
              <a:rPr lang="en-US" dirty="0" smtClean="0"/>
              <a:t>monocots have </a:t>
            </a:r>
            <a:r>
              <a:rPr lang="en-US" i="1" dirty="0" smtClean="0"/>
              <a:t>parallel</a:t>
            </a:r>
            <a:r>
              <a:rPr lang="en-US" dirty="0" smtClean="0"/>
              <a:t> venation—veins run parallel and lengthwise</a:t>
            </a:r>
          </a:p>
          <a:p>
            <a:pPr lvl="1"/>
            <a:r>
              <a:rPr lang="en-US" dirty="0" err="1" smtClean="0"/>
              <a:t>dicots</a:t>
            </a:r>
            <a:r>
              <a:rPr lang="en-US" dirty="0" smtClean="0"/>
              <a:t> have </a:t>
            </a:r>
            <a:r>
              <a:rPr lang="en-US" i="1" dirty="0" smtClean="0"/>
              <a:t>reticulate</a:t>
            </a:r>
            <a:r>
              <a:rPr lang="en-US" dirty="0" smtClean="0"/>
              <a:t> venation—veins in a netted formation off the midrib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and Function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Leaf Loss</a:t>
            </a:r>
          </a:p>
          <a:p>
            <a:pPr lvl="1"/>
            <a:r>
              <a:rPr lang="en-US" dirty="0" smtClean="0"/>
              <a:t>Abscission zone located at the base of the petiole</a:t>
            </a:r>
          </a:p>
          <a:p>
            <a:pPr lvl="1"/>
            <a:r>
              <a:rPr lang="en-US" dirty="0" smtClean="0"/>
              <a:t>Abscission zone is were leaf is cut off after its useful life</a:t>
            </a:r>
          </a:p>
          <a:p>
            <a:pPr lvl="1"/>
            <a:r>
              <a:rPr lang="en-US" dirty="0" smtClean="0"/>
              <a:t>Abscission zone prevents uneven tearing off of leaf—doesn’t wound plant</a:t>
            </a:r>
          </a:p>
          <a:p>
            <a:pPr lvl="1"/>
            <a:r>
              <a:rPr lang="en-US" dirty="0" smtClean="0"/>
              <a:t>Leaf scar forms over abscission zone on the stem—prevents infection</a:t>
            </a:r>
          </a:p>
          <a:p>
            <a:pPr lvl="1"/>
            <a:r>
              <a:rPr lang="en-US" dirty="0" smtClean="0"/>
              <a:t>Leaf loss triggered by photoperiod(?), temperature(?).</a:t>
            </a:r>
          </a:p>
          <a:p>
            <a:pPr lvl="0"/>
            <a:r>
              <a:rPr lang="en-US" dirty="0" smtClean="0"/>
              <a:t>Leaf loss occurs in </a:t>
            </a:r>
            <a:r>
              <a:rPr lang="en-US" i="1" dirty="0" smtClean="0"/>
              <a:t>deciduous</a:t>
            </a:r>
            <a:r>
              <a:rPr lang="en-US" dirty="0" smtClean="0"/>
              <a:t> trees.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leaf_parts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0196" y="0"/>
            <a:ext cx="5494003" cy="677703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</TotalTime>
  <Words>584</Words>
  <Application>Microsoft Office PowerPoint</Application>
  <PresentationFormat>On-screen Show (4:3)</PresentationFormat>
  <Paragraphs>104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Today in Botany</vt:lpstr>
      <vt:lpstr>Botany Chapter 7 leaves</vt:lpstr>
      <vt:lpstr>Leaf Functions and Characteristics</vt:lpstr>
      <vt:lpstr>Characteristics and Function (cont’d)</vt:lpstr>
      <vt:lpstr>Characteristics and Function (cont’d)</vt:lpstr>
      <vt:lpstr>Characteristics and Function (cont’d)</vt:lpstr>
      <vt:lpstr>Characteristics and Function (cont’d)</vt:lpstr>
      <vt:lpstr>Characteristics and Function (cont’d)</vt:lpstr>
      <vt:lpstr>PowerPoint Presentation</vt:lpstr>
      <vt:lpstr>PowerPoint Presentation</vt:lpstr>
      <vt:lpstr>Internal Structure  (foliage leaves)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OTHER LEAF FORMS</vt:lpstr>
      <vt:lpstr>PowerPoint Presentation</vt:lpstr>
      <vt:lpstr>PowerPoint Presentation</vt:lpstr>
      <vt:lpstr>PowerPoint Presentation</vt:lpstr>
      <vt:lpstr>OTHER LEAF FORMS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Botany Chapter 6 leaves</dc:title>
  <dc:creator>jgrant</dc:creator>
  <cp:lastModifiedBy>Windows User</cp:lastModifiedBy>
  <cp:revision>21</cp:revision>
  <dcterms:created xsi:type="dcterms:W3CDTF">2009-10-21T16:21:15Z</dcterms:created>
  <dcterms:modified xsi:type="dcterms:W3CDTF">2013-09-23T12:24:14Z</dcterms:modified>
</cp:coreProperties>
</file>