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handoutMasterIdLst>
    <p:handoutMasterId r:id="rId42"/>
  </p:handoutMasterIdLst>
  <p:sldIdLst>
    <p:sldId id="301" r:id="rId2"/>
    <p:sldId id="256" r:id="rId3"/>
    <p:sldId id="287" r:id="rId4"/>
    <p:sldId id="296" r:id="rId5"/>
    <p:sldId id="288" r:id="rId6"/>
    <p:sldId id="297" r:id="rId7"/>
    <p:sldId id="298" r:id="rId8"/>
    <p:sldId id="299" r:id="rId9"/>
    <p:sldId id="291" r:id="rId10"/>
    <p:sldId id="290" r:id="rId11"/>
    <p:sldId id="295" r:id="rId12"/>
    <p:sldId id="300" r:id="rId13"/>
    <p:sldId id="257" r:id="rId14"/>
    <p:sldId id="258" r:id="rId15"/>
    <p:sldId id="261" r:id="rId16"/>
    <p:sldId id="262" r:id="rId17"/>
    <p:sldId id="263" r:id="rId18"/>
    <p:sldId id="264" r:id="rId19"/>
    <p:sldId id="259" r:id="rId20"/>
    <p:sldId id="260" r:id="rId21"/>
    <p:sldId id="265" r:id="rId22"/>
    <p:sldId id="269" r:id="rId23"/>
    <p:sldId id="266" r:id="rId24"/>
    <p:sldId id="267" r:id="rId25"/>
    <p:sldId id="268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8" r:id="rId34"/>
    <p:sldId id="279" r:id="rId35"/>
    <p:sldId id="277" r:id="rId36"/>
    <p:sldId id="280" r:id="rId37"/>
    <p:sldId id="281" r:id="rId38"/>
    <p:sldId id="282" r:id="rId39"/>
    <p:sldId id="283" r:id="rId40"/>
    <p:sldId id="28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581" autoAdjust="0"/>
  </p:normalViewPr>
  <p:slideViewPr>
    <p:cSldViewPr>
      <p:cViewPr varScale="1">
        <p:scale>
          <a:sx n="87" d="100"/>
          <a:sy n="87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DF01E3E-4CAA-4DE2-8F52-B313C184D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584A7-A010-425D-84F0-BF0FC5245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08598-5CA3-45F1-84DB-D77E6CB45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1B65A-ABB4-482C-A518-E860BA0D16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CAE8-B307-4C13-9F21-56185C6C7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1EC1E2-B98E-451C-BBF8-7D489C4CF7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44FD-0B19-4C54-BE25-A5E336D243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9CC0A-259B-454A-8721-F2B4C73A02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819F5-DB39-444F-9481-D2830D646C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228A6-90E2-409B-B0D6-06EA72DDE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F811B-B984-4B03-881F-DE8697E9A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B78FC1F-9570-4B12-85E0-DEE63F96CF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88890C-2480-48E8-ADAA-C551CA21F1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028592-1A33-4D09-930C-CFA20D670C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iblio.org/lunarbin/worldpop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/>
              <a:t>How do populations work?</a:t>
            </a:r>
            <a:endParaRPr lang="en-US" sz="5400" dirty="0" smtClean="0"/>
          </a:p>
          <a:p>
            <a:pPr algn="ctr">
              <a:buNone/>
            </a:pPr>
            <a:r>
              <a:rPr lang="en-US" dirty="0" smtClean="0"/>
              <a:t>What makes populations increase?</a:t>
            </a:r>
          </a:p>
          <a:p>
            <a:pPr algn="ctr">
              <a:buNone/>
            </a:pPr>
            <a:r>
              <a:rPr lang="en-US" dirty="0" smtClean="0"/>
              <a:t>What makes them decrease?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(Write down your answers on a piece of paper)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Today in Eco/Con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s cur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62100"/>
            <a:ext cx="7543800" cy="4572000"/>
          </a:xfr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Balance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971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Carrying Capacity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Predator- prey relationships</a:t>
            </a:r>
          </a:p>
          <a:p>
            <a:pPr>
              <a:defRPr/>
            </a:pPr>
            <a:r>
              <a:rPr lang="en-US" sz="3600" dirty="0"/>
              <a:t>Migration (emigration)</a:t>
            </a:r>
          </a:p>
          <a:p>
            <a:pPr>
              <a:defRPr/>
            </a:pPr>
            <a:r>
              <a:rPr lang="en-US" sz="3600" dirty="0"/>
              <a:t>Carrying capacity—the maximum number the environment can support</a:t>
            </a:r>
          </a:p>
          <a:p>
            <a:pPr>
              <a:defRPr/>
            </a:pPr>
            <a:r>
              <a:rPr lang="en-US" sz="3600" dirty="0"/>
              <a:t>Host specific </a:t>
            </a:r>
            <a:r>
              <a:rPr lang="en-US" sz="3600" dirty="0" smtClean="0"/>
              <a:t>parasites</a:t>
            </a:r>
          </a:p>
          <a:p>
            <a:pPr>
              <a:defRPr/>
            </a:pPr>
            <a:r>
              <a:rPr lang="en-US" sz="3600" dirty="0" smtClean="0"/>
              <a:t>Disease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How are populations kept in check	*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dator pre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199" y="1365836"/>
            <a:ext cx="6802223" cy="49587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Predator-Prey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Up until the beginning of the early 1800’s, human population grew slowly</a:t>
            </a:r>
          </a:p>
          <a:p>
            <a:pPr eaLnBrk="1" hangingPunct="1">
              <a:defRPr/>
            </a:pPr>
            <a:r>
              <a:rPr lang="en-US" smtClean="0"/>
              <a:t>Humans had high reproductive rate, but also had high infant and childhood mortality rate.  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 from famine and outbreak of diseases kept human population low.</a:t>
            </a:r>
          </a:p>
          <a:p>
            <a:pPr eaLnBrk="1" hangingPunct="1">
              <a:defRPr/>
            </a:pPr>
            <a:r>
              <a:rPr lang="en-US" dirty="0" smtClean="0"/>
              <a:t>C.  1800</a:t>
            </a:r>
            <a:r>
              <a:rPr lang="en-US" dirty="0" smtClean="0"/>
              <a:t>, the world population reached 1 billion. 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During the 1800’s, the growth rate changed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1930, </a:t>
            </a:r>
            <a:r>
              <a:rPr lang="en-US" dirty="0" smtClean="0"/>
              <a:t>130 </a:t>
            </a:r>
            <a:r>
              <a:rPr lang="en-US" dirty="0" smtClean="0"/>
              <a:t>years after reaching 1 billion people, world population reaches 2 billion</a:t>
            </a:r>
          </a:p>
          <a:p>
            <a:pPr eaLnBrk="1" hangingPunct="1">
              <a:defRPr/>
            </a:pPr>
            <a:r>
              <a:rPr lang="en-US" dirty="0" smtClean="0"/>
              <a:t>30 years later, 1960, the population was 3 billion</a:t>
            </a:r>
          </a:p>
          <a:p>
            <a:pPr eaLnBrk="1" hangingPunct="1">
              <a:defRPr/>
            </a:pPr>
            <a:r>
              <a:rPr lang="en-US" dirty="0" smtClean="0"/>
              <a:t>15 years later, 1975, the population was 4 billion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1987, the population reached 5 billion.</a:t>
            </a:r>
          </a:p>
          <a:p>
            <a:pPr eaLnBrk="1" hangingPunct="1">
              <a:defRPr/>
            </a:pPr>
            <a:r>
              <a:rPr lang="en-US" smtClean="0"/>
              <a:t>In 1992, population was 5.42 billion, that is how old our book is.  </a:t>
            </a:r>
          </a:p>
          <a:p>
            <a:pPr eaLnBrk="1" hangingPunct="1">
              <a:defRPr/>
            </a:pPr>
            <a:r>
              <a:rPr lang="en-US" smtClean="0"/>
              <a:t>In 1999, the population reached 6 billion.</a:t>
            </a:r>
          </a:p>
          <a:p>
            <a:pPr eaLnBrk="1" hangingPunct="1">
              <a:defRPr/>
            </a:pPr>
            <a:r>
              <a:rPr lang="en-US" smtClean="0"/>
              <a:t>Our current world populations is…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http://www.ibiblio.org/lunarbin/worldpop/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Click to see what the estimated population was at any time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Cool site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opulat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71463"/>
            <a:ext cx="8382000" cy="6129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Advances in 1800’s</a:t>
            </a:r>
          </a:p>
          <a:p>
            <a:pPr lvl="1" eaLnBrk="1" hangingPunct="1">
              <a:defRPr/>
            </a:pPr>
            <a:r>
              <a:rPr lang="en-US" smtClean="0"/>
              <a:t>Sanitation</a:t>
            </a:r>
          </a:p>
          <a:p>
            <a:pPr lvl="1" eaLnBrk="1" hangingPunct="1">
              <a:defRPr/>
            </a:pPr>
            <a:r>
              <a:rPr lang="en-US" smtClean="0"/>
              <a:t>Medical knowledge</a:t>
            </a:r>
          </a:p>
          <a:p>
            <a:pPr lvl="1" eaLnBrk="1" hangingPunct="1">
              <a:defRPr/>
            </a:pPr>
            <a:r>
              <a:rPr lang="en-US" smtClean="0"/>
              <a:t>Agriculture</a:t>
            </a:r>
          </a:p>
          <a:p>
            <a:pPr lvl="1" eaLnBrk="1" hangingPunct="1">
              <a:defRPr/>
            </a:pPr>
            <a:r>
              <a:rPr lang="en-US" smtClean="0"/>
              <a:t>Industry 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Reasons for Human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Populations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Advances in recent times</a:t>
            </a:r>
          </a:p>
          <a:p>
            <a:pPr lvl="1" eaLnBrk="1" hangingPunct="1">
              <a:defRPr/>
            </a:pPr>
            <a:r>
              <a:rPr lang="en-US" smtClean="0"/>
              <a:t>Advances in vaccinations as a result of better understanding of biochemistry</a:t>
            </a:r>
          </a:p>
          <a:p>
            <a:pPr lvl="1" eaLnBrk="1" hangingPunct="1">
              <a:defRPr/>
            </a:pPr>
            <a:r>
              <a:rPr lang="en-US" smtClean="0"/>
              <a:t>Better sanitation by pin pointing unsanitary sources</a:t>
            </a:r>
          </a:p>
          <a:p>
            <a:pPr lvl="1" eaLnBrk="1" hangingPunct="1">
              <a:defRPr/>
            </a:pPr>
            <a:r>
              <a:rPr lang="en-US" smtClean="0"/>
              <a:t>Antibiotics-greatly cut down on childhood mortality.</a:t>
            </a:r>
          </a:p>
          <a:p>
            <a:pPr lvl="1" eaLnBrk="1" hangingPunct="1">
              <a:defRPr/>
            </a:pPr>
            <a:r>
              <a:rPr lang="en-US" smtClean="0"/>
              <a:t>Advances in agricultural technologies including genetics and machines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Reasons for Human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income, highly developed, industrialized</a:t>
            </a:r>
          </a:p>
          <a:p>
            <a:pPr eaLnBrk="1" hangingPunct="1">
              <a:defRPr/>
            </a:pPr>
            <a:r>
              <a:rPr lang="en-US" smtClean="0"/>
              <a:t>United States</a:t>
            </a:r>
          </a:p>
          <a:p>
            <a:pPr eaLnBrk="1" hangingPunct="1">
              <a:defRPr/>
            </a:pPr>
            <a:r>
              <a:rPr lang="en-US" smtClean="0"/>
              <a:t>Canada</a:t>
            </a:r>
          </a:p>
          <a:p>
            <a:pPr eaLnBrk="1" hangingPunct="1">
              <a:defRPr/>
            </a:pPr>
            <a:r>
              <a:rPr lang="en-US" smtClean="0"/>
              <a:t>Japan</a:t>
            </a:r>
          </a:p>
          <a:p>
            <a:pPr eaLnBrk="1" hangingPunct="1">
              <a:defRPr/>
            </a:pPr>
            <a:r>
              <a:rPr lang="en-US" smtClean="0"/>
              <a:t>Australia</a:t>
            </a:r>
          </a:p>
          <a:p>
            <a:pPr eaLnBrk="1" hangingPunct="1">
              <a:defRPr/>
            </a:pPr>
            <a:r>
              <a:rPr lang="en-US" smtClean="0"/>
              <a:t>West and Northern Europe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Rich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Hold about 25% of world’s population</a:t>
            </a:r>
          </a:p>
          <a:p>
            <a:pPr eaLnBrk="1" hangingPunct="1">
              <a:defRPr/>
            </a:pPr>
            <a:r>
              <a:rPr lang="en-US" smtClean="0"/>
              <a:t>80% of the wealth</a:t>
            </a:r>
          </a:p>
          <a:p>
            <a:pPr eaLnBrk="1" hangingPunct="1">
              <a:defRPr/>
            </a:pPr>
            <a:r>
              <a:rPr lang="en-US" smtClean="0"/>
              <a:t>Can afford to eat what they choose</a:t>
            </a:r>
          </a:p>
          <a:p>
            <a:pPr eaLnBrk="1" hangingPunct="1">
              <a:defRPr/>
            </a:pPr>
            <a:r>
              <a:rPr lang="en-US" smtClean="0"/>
              <a:t>Live in an apartment or house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Rich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Low income, low developed country.</a:t>
            </a:r>
          </a:p>
          <a:p>
            <a:pPr eaLnBrk="1" hangingPunct="1">
              <a:defRPr/>
            </a:pPr>
            <a:r>
              <a:rPr lang="en-US" smtClean="0"/>
              <a:t>Countries of east and central Africa</a:t>
            </a:r>
          </a:p>
          <a:p>
            <a:pPr eaLnBrk="1" hangingPunct="1">
              <a:defRPr/>
            </a:pPr>
            <a:r>
              <a:rPr lang="en-US" smtClean="0"/>
              <a:t>Central Asia</a:t>
            </a:r>
          </a:p>
          <a:p>
            <a:pPr eaLnBrk="1" hangingPunct="1">
              <a:defRPr/>
            </a:pPr>
            <a:r>
              <a:rPr lang="en-US" smtClean="0"/>
              <a:t>Live with limited nutritrition, illiteracy, disease, squalid surroundings, high infant mortality, low life expectancy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Third world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Moderately developed and Middle income</a:t>
            </a:r>
          </a:p>
          <a:p>
            <a:pPr eaLnBrk="1" hangingPunct="1">
              <a:defRPr/>
            </a:pPr>
            <a:r>
              <a:rPr lang="en-US" smtClean="0"/>
              <a:t>Mexico</a:t>
            </a:r>
          </a:p>
          <a:p>
            <a:pPr eaLnBrk="1" hangingPunct="1">
              <a:defRPr/>
            </a:pPr>
            <a:r>
              <a:rPr lang="en-US" smtClean="0"/>
              <a:t>Northern Africa</a:t>
            </a:r>
          </a:p>
          <a:p>
            <a:pPr eaLnBrk="1" hangingPunct="1">
              <a:defRPr/>
            </a:pPr>
            <a:r>
              <a:rPr lang="en-US" smtClean="0"/>
              <a:t>Parts of the Middle East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Everything in between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incom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51534" y="609600"/>
            <a:ext cx="8539172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average number of children each woman has over her lifetime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Total fertility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Factors that may moderate negative environmental impacts, like recycling and conservation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Environmental Regard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(Population X consumption of lifestyle)/ environmental regard</a:t>
            </a:r>
          </a:p>
          <a:p>
            <a:pPr eaLnBrk="1" hangingPunct="1">
              <a:defRPr/>
            </a:pPr>
            <a:r>
              <a:rPr lang="en-US" smtClean="0"/>
              <a:t>The more people and excessive lifestyles = the more negative impact</a:t>
            </a:r>
          </a:p>
          <a:p>
            <a:pPr eaLnBrk="1" hangingPunct="1">
              <a:defRPr/>
            </a:pPr>
            <a:r>
              <a:rPr lang="en-US" smtClean="0"/>
              <a:t>Environmental regard lessons the negative impact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Negative environmental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Most people used to live in the country.</a:t>
            </a:r>
          </a:p>
          <a:p>
            <a:pPr eaLnBrk="1" hangingPunct="1">
              <a:defRPr/>
            </a:pPr>
            <a:r>
              <a:rPr lang="en-US" smtClean="0"/>
              <a:t>Most people now live in a city-type setting</a:t>
            </a:r>
          </a:p>
          <a:p>
            <a:pPr eaLnBrk="1" hangingPunct="1">
              <a:defRPr/>
            </a:pPr>
            <a:r>
              <a:rPr lang="en-US" smtClean="0"/>
              <a:t>People that remain in the country divide land up between children and each child gets less to use= less income than parent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Consequences of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Factors that </a:t>
            </a:r>
            <a:r>
              <a:rPr lang="en-US" b="1" dirty="0" smtClean="0"/>
              <a:t>increase</a:t>
            </a:r>
            <a:r>
              <a:rPr lang="en-US" dirty="0" smtClean="0"/>
              <a:t> a population</a:t>
            </a:r>
          </a:p>
          <a:p>
            <a:pPr lvl="1">
              <a:defRPr/>
            </a:pPr>
            <a:r>
              <a:rPr lang="en-US" dirty="0" smtClean="0"/>
              <a:t>Reproductive rate </a:t>
            </a:r>
          </a:p>
          <a:p>
            <a:pPr lvl="2">
              <a:defRPr/>
            </a:pPr>
            <a:r>
              <a:rPr lang="en-US" dirty="0" smtClean="0"/>
              <a:t>R strategies</a:t>
            </a:r>
          </a:p>
          <a:p>
            <a:pPr lvl="2">
              <a:defRPr/>
            </a:pPr>
            <a:r>
              <a:rPr lang="en-US" dirty="0" smtClean="0"/>
              <a:t>K strategies</a:t>
            </a:r>
            <a:endParaRPr lang="en-US" dirty="0"/>
          </a:p>
          <a:p>
            <a:pPr lvl="1">
              <a:defRPr/>
            </a:pPr>
            <a:r>
              <a:rPr lang="en-US" dirty="0"/>
              <a:t>Ability to </a:t>
            </a:r>
            <a:r>
              <a:rPr lang="en-US" dirty="0" smtClean="0"/>
              <a:t>migrate (immigrate)</a:t>
            </a:r>
            <a:endParaRPr lang="en-US" dirty="0"/>
          </a:p>
          <a:p>
            <a:pPr lvl="1">
              <a:defRPr/>
            </a:pPr>
            <a:r>
              <a:rPr lang="en-US" dirty="0"/>
              <a:t>Ability to invade new habitats</a:t>
            </a:r>
          </a:p>
          <a:p>
            <a:pPr lvl="1">
              <a:defRPr/>
            </a:pPr>
            <a:r>
              <a:rPr lang="en-US" dirty="0"/>
              <a:t>Defense mechanisms</a:t>
            </a:r>
          </a:p>
          <a:p>
            <a:pPr lvl="1">
              <a:defRPr/>
            </a:pPr>
            <a:r>
              <a:rPr lang="en-US" dirty="0"/>
              <a:t>Ability to cope with adverse </a:t>
            </a:r>
            <a:r>
              <a:rPr lang="en-US" dirty="0" smtClean="0"/>
              <a:t>conditions -- hardiness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Biotic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order to gain new land, try to convert natural habitat to farm ground</a:t>
            </a:r>
          </a:p>
          <a:p>
            <a:pPr eaLnBrk="1" hangingPunct="1">
              <a:defRPr/>
            </a:pPr>
            <a:r>
              <a:rPr lang="en-US" smtClean="0"/>
              <a:t>Deforestation</a:t>
            </a:r>
          </a:p>
          <a:p>
            <a:pPr eaLnBrk="1" hangingPunct="1">
              <a:defRPr/>
            </a:pPr>
            <a:r>
              <a:rPr lang="en-US" smtClean="0"/>
              <a:t>Wetland loss</a:t>
            </a:r>
          </a:p>
          <a:p>
            <a:pPr eaLnBrk="1" hangingPunct="1">
              <a:defRPr/>
            </a:pPr>
            <a:r>
              <a:rPr lang="en-US" smtClean="0"/>
              <a:t>60% of world population depends on fire for cooking and heating needs.  More than 3 billion people in all.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Consequences of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Forests cut down faster than can grow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Consequences of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Increased production, increased consumption, increased use of materials and energy resources.  </a:t>
            </a:r>
          </a:p>
          <a:p>
            <a:pPr eaLnBrk="1" hangingPunct="1">
              <a:defRPr/>
            </a:pPr>
            <a:r>
              <a:rPr lang="en-US" smtClean="0"/>
              <a:t>Stresses the ecosystem just as much as population.  Remember formula from above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Affluence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need to stabilize human population</a:t>
            </a:r>
          </a:p>
          <a:p>
            <a:pPr eaLnBrk="1" hangingPunct="1">
              <a:defRPr/>
            </a:pPr>
            <a:r>
              <a:rPr lang="en-US" smtClean="0"/>
              <a:t>Overgrazing, deforestation, soil degradation and erosion must be brought under control.  Must sustain agriculture and manage forest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 sustainable balance= 4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Find ways to provide needs and wants in an environmentally friendly way.</a:t>
            </a:r>
          </a:p>
          <a:p>
            <a:pPr eaLnBrk="1" hangingPunct="1">
              <a:defRPr/>
            </a:pPr>
            <a:r>
              <a:rPr lang="en-US" smtClean="0"/>
              <a:t>There is a need a higher level of environmental understanding and regard throughout the world.  So, environmental education worldwide!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 sustainable balance= 4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 structure</a:t>
            </a:r>
          </a:p>
          <a:p>
            <a:pPr eaLnBrk="1" hangingPunct="1">
              <a:defRPr/>
            </a:pPr>
            <a:r>
              <a:rPr lang="en-US" smtClean="0"/>
              <a:t>Total fertility</a:t>
            </a:r>
          </a:p>
          <a:p>
            <a:pPr eaLnBrk="1" hangingPunct="1">
              <a:defRPr/>
            </a:pPr>
            <a:r>
              <a:rPr lang="en-US" smtClean="0"/>
              <a:t>Infant and childhood mortality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Popluation growth depends on three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profile- a bar graph showing the age structure of a population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opulation histogram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8600" y="-284163"/>
            <a:ext cx="9372600" cy="702945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study of populations.  Looks at the groups that make up a population.  </a:t>
            </a:r>
          </a:p>
          <a:p>
            <a:pPr eaLnBrk="1" hangingPunct="1">
              <a:defRPr/>
            </a:pPr>
            <a:r>
              <a:rPr lang="en-US" smtClean="0"/>
              <a:t>Factors</a:t>
            </a:r>
          </a:p>
          <a:p>
            <a:pPr lvl="1" eaLnBrk="1" hangingPunct="1">
              <a:defRPr/>
            </a:pPr>
            <a:r>
              <a:rPr lang="en-US" smtClean="0"/>
              <a:t>Age- biggest</a:t>
            </a:r>
          </a:p>
          <a:p>
            <a:pPr lvl="1" eaLnBrk="1" hangingPunct="1">
              <a:defRPr/>
            </a:pPr>
            <a:r>
              <a:rPr lang="en-US" smtClean="0"/>
              <a:t>Location</a:t>
            </a:r>
          </a:p>
          <a:p>
            <a:pPr lvl="1" eaLnBrk="1" hangingPunct="1">
              <a:defRPr/>
            </a:pPr>
            <a:r>
              <a:rPr lang="en-US" smtClean="0"/>
              <a:t>Race </a:t>
            </a:r>
          </a:p>
          <a:p>
            <a:pPr lvl="1" eaLnBrk="1" hangingPunct="1">
              <a:defRPr/>
            </a:pPr>
            <a:r>
              <a:rPr lang="en-US" smtClean="0"/>
              <a:t>income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Demographics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Women in developing countries have children at a younger age.</a:t>
            </a:r>
          </a:p>
          <a:p>
            <a:pPr eaLnBrk="1" hangingPunct="1">
              <a:defRPr/>
            </a:pPr>
            <a:r>
              <a:rPr lang="en-US" dirty="0" smtClean="0"/>
              <a:t>Women in developed countries wait to have children.</a:t>
            </a:r>
          </a:p>
          <a:p>
            <a:pPr eaLnBrk="1" hangingPunct="1">
              <a:defRPr/>
            </a:pPr>
            <a:r>
              <a:rPr lang="en-US" dirty="0" smtClean="0"/>
              <a:t>Why?</a:t>
            </a:r>
          </a:p>
          <a:p>
            <a:pPr lvl="1" eaLnBrk="1" hangingPunct="1">
              <a:defRPr/>
            </a:pPr>
            <a:r>
              <a:rPr lang="en-US" dirty="0" smtClean="0"/>
              <a:t>What do children provide to families in underdeveloped countries?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Fertility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ponential growt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3638"/>
            <a:ext cx="8305800" cy="64441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CBR- crude birth rate- rate of births per 1000 people</a:t>
            </a:r>
          </a:p>
          <a:p>
            <a:pPr eaLnBrk="1" hangingPunct="1">
              <a:defRPr/>
            </a:pPr>
            <a:r>
              <a:rPr lang="en-US" dirty="0" smtClean="0"/>
              <a:t>CDR- crude death rate- rate of deaths per 1000 people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difference is the rate at which the population is growing.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5344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The factors that limit population </a:t>
            </a:r>
            <a:r>
              <a:rPr lang="en-US" dirty="0" smtClean="0"/>
              <a:t>increases</a:t>
            </a:r>
            <a:br>
              <a:rPr lang="en-US" dirty="0" smtClean="0"/>
            </a:br>
            <a:endParaRPr lang="en-US" dirty="0"/>
          </a:p>
          <a:p>
            <a:pPr>
              <a:defRPr/>
            </a:pPr>
            <a:r>
              <a:rPr lang="en-US" dirty="0" err="1"/>
              <a:t>Abiotic</a:t>
            </a:r>
            <a:r>
              <a:rPr lang="en-US" dirty="0"/>
              <a:t> factors</a:t>
            </a:r>
          </a:p>
          <a:p>
            <a:pPr lvl="1">
              <a:defRPr/>
            </a:pPr>
            <a:r>
              <a:rPr lang="en-US" dirty="0"/>
              <a:t>Temperature</a:t>
            </a:r>
          </a:p>
          <a:p>
            <a:pPr lvl="1">
              <a:defRPr/>
            </a:pPr>
            <a:r>
              <a:rPr lang="en-US" dirty="0"/>
              <a:t>Water</a:t>
            </a:r>
          </a:p>
          <a:p>
            <a:pPr lvl="1">
              <a:defRPr/>
            </a:pPr>
            <a:r>
              <a:rPr lang="en-US" dirty="0"/>
              <a:t>Soil pH for plants</a:t>
            </a:r>
          </a:p>
          <a:p>
            <a:pPr lvl="1">
              <a:defRPr/>
            </a:pPr>
            <a:r>
              <a:rPr lang="en-US" dirty="0" smtClean="0"/>
              <a:t>Nutrients</a:t>
            </a:r>
          </a:p>
          <a:p>
            <a:pPr lvl="1">
              <a:defRPr/>
            </a:pPr>
            <a:r>
              <a:rPr lang="en-US" dirty="0" smtClean="0"/>
              <a:t>Space</a:t>
            </a:r>
          </a:p>
          <a:p>
            <a:pPr lvl="1">
              <a:defRPr/>
            </a:pPr>
            <a:r>
              <a:rPr lang="en-US" dirty="0" smtClean="0"/>
              <a:t>“Carrying Capacity”</a:t>
            </a:r>
            <a:endParaRPr lang="en-US" dirty="0"/>
          </a:p>
          <a:p>
            <a:pPr lvl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Environmental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Biotic Factors	</a:t>
            </a:r>
          </a:p>
          <a:p>
            <a:pPr lvl="1"/>
            <a:r>
              <a:rPr lang="en-US" sz="2800" dirty="0" smtClean="0"/>
              <a:t>Predators</a:t>
            </a:r>
          </a:p>
          <a:p>
            <a:pPr lvl="1"/>
            <a:r>
              <a:rPr lang="en-US" sz="2800" dirty="0" smtClean="0"/>
              <a:t>Parasites</a:t>
            </a:r>
          </a:p>
          <a:p>
            <a:pPr lvl="1"/>
            <a:r>
              <a:rPr lang="en-US" sz="2800" dirty="0" smtClean="0"/>
              <a:t>Disease</a:t>
            </a:r>
          </a:p>
          <a:p>
            <a:pPr lvl="1"/>
            <a:r>
              <a:rPr lang="en-US" sz="2800" dirty="0" smtClean="0"/>
              <a:t>Insufficient food</a:t>
            </a:r>
          </a:p>
          <a:p>
            <a:pPr lvl="1"/>
            <a:r>
              <a:rPr lang="en-US" sz="2800" dirty="0" smtClean="0"/>
              <a:t>Competition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3000" dirty="0" smtClean="0"/>
              <a:t>Carrying Capacity—”K”</a:t>
            </a:r>
          </a:p>
          <a:p>
            <a:pPr lvl="1"/>
            <a:r>
              <a:rPr lang="en-US" sz="2800" dirty="0" smtClean="0"/>
              <a:t>the max. number the environment can support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Resistance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as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87586"/>
            <a:ext cx="7543800" cy="48370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R-strategy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810000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strateg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33410"/>
            <a:ext cx="6743473" cy="48911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K-strategy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population density increases </a:t>
            </a:r>
          </a:p>
          <a:p>
            <a:pPr lvl="1">
              <a:defRPr/>
            </a:pPr>
            <a:r>
              <a:rPr lang="en-US"/>
              <a:t>Environmental resistance increases</a:t>
            </a:r>
          </a:p>
          <a:p>
            <a:pPr lvl="1">
              <a:defRPr/>
            </a:pPr>
            <a:r>
              <a:rPr lang="en-US"/>
              <a:t>Biotic potential decreases</a:t>
            </a:r>
          </a:p>
          <a:p>
            <a:pPr>
              <a:defRPr/>
            </a:pPr>
            <a:r>
              <a:rPr lang="en-US"/>
              <a:t>As population density decreases</a:t>
            </a:r>
          </a:p>
          <a:p>
            <a:pPr lvl="1">
              <a:defRPr/>
            </a:pPr>
            <a:r>
              <a:rPr lang="en-US"/>
              <a:t>Environmental resistance decrease</a:t>
            </a:r>
          </a:p>
          <a:p>
            <a:pPr lvl="1">
              <a:defRPr/>
            </a:pPr>
            <a:r>
              <a:rPr lang="en-US"/>
              <a:t>Biotic potential increases</a:t>
            </a:r>
          </a:p>
          <a:p>
            <a:pPr lvl="1"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Balance </a:t>
            </a:r>
            <a:r>
              <a:rPr lang="en-US" sz="2400"/>
              <a:t>(density dependant)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1026</TotalTime>
  <Words>820</Words>
  <Application>Microsoft Office PowerPoint</Application>
  <PresentationFormat>On-screen Show (4:3)</PresentationFormat>
  <Paragraphs>158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Verdana</vt:lpstr>
      <vt:lpstr>Arial</vt:lpstr>
      <vt:lpstr>Wingdings</vt:lpstr>
      <vt:lpstr>Calibri</vt:lpstr>
      <vt:lpstr>Paper</vt:lpstr>
      <vt:lpstr>Today in Eco/Con</vt:lpstr>
      <vt:lpstr>Chapter 6</vt:lpstr>
      <vt:lpstr>Biotic Potential</vt:lpstr>
      <vt:lpstr>Slide 4</vt:lpstr>
      <vt:lpstr>Environmental Resistance</vt:lpstr>
      <vt:lpstr>Environmental Resistance</vt:lpstr>
      <vt:lpstr>R-strategy model</vt:lpstr>
      <vt:lpstr>K-strategy model</vt:lpstr>
      <vt:lpstr>The Balance (density dependant)</vt:lpstr>
      <vt:lpstr>The Balance</vt:lpstr>
      <vt:lpstr>How are populations kept in check * </vt:lpstr>
      <vt:lpstr>Predator-Prey model</vt:lpstr>
      <vt:lpstr>History</vt:lpstr>
      <vt:lpstr>History</vt:lpstr>
      <vt:lpstr>History</vt:lpstr>
      <vt:lpstr>History </vt:lpstr>
      <vt:lpstr>Cool site </vt:lpstr>
      <vt:lpstr>Slide 18</vt:lpstr>
      <vt:lpstr>Reasons for Human Growth</vt:lpstr>
      <vt:lpstr>Reasons for Human Growth</vt:lpstr>
      <vt:lpstr>Rich Nations</vt:lpstr>
      <vt:lpstr>Rich Nations</vt:lpstr>
      <vt:lpstr>Third world countries</vt:lpstr>
      <vt:lpstr>Everything in between</vt:lpstr>
      <vt:lpstr>Slide 25</vt:lpstr>
      <vt:lpstr>Total fertility rate</vt:lpstr>
      <vt:lpstr>Environmental Regard</vt:lpstr>
      <vt:lpstr>Negative environmental impact</vt:lpstr>
      <vt:lpstr>Consequences of population</vt:lpstr>
      <vt:lpstr>Consequences of population</vt:lpstr>
      <vt:lpstr>Consequences of population</vt:lpstr>
      <vt:lpstr>Affluence</vt:lpstr>
      <vt:lpstr>A sustainable balance= 4 requirements</vt:lpstr>
      <vt:lpstr>A sustainable balance= 4 requirements</vt:lpstr>
      <vt:lpstr>Popluation growth depends on three factors</vt:lpstr>
      <vt:lpstr>Age structure</vt:lpstr>
      <vt:lpstr>Slide 37</vt:lpstr>
      <vt:lpstr>Demographics</vt:lpstr>
      <vt:lpstr>Fertility </vt:lpstr>
      <vt:lpstr>Population change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cbrown</dc:creator>
  <cp:lastModifiedBy>jgrant</cp:lastModifiedBy>
  <cp:revision>21</cp:revision>
  <cp:lastPrinted>1601-01-01T00:00:00Z</cp:lastPrinted>
  <dcterms:created xsi:type="dcterms:W3CDTF">2006-11-02T12:13:58Z</dcterms:created>
  <dcterms:modified xsi:type="dcterms:W3CDTF">2010-11-02T19:00:42Z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